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6" r:id="rId1"/>
  </p:sldMasterIdLst>
  <p:notesMasterIdLst>
    <p:notesMasterId r:id="rId16"/>
  </p:notesMasterIdLst>
  <p:sldIdLst>
    <p:sldId id="260" r:id="rId2"/>
    <p:sldId id="270" r:id="rId3"/>
    <p:sldId id="329" r:id="rId4"/>
    <p:sldId id="340" r:id="rId5"/>
    <p:sldId id="335" r:id="rId6"/>
    <p:sldId id="341" r:id="rId7"/>
    <p:sldId id="330" r:id="rId8"/>
    <p:sldId id="331" r:id="rId9"/>
    <p:sldId id="332" r:id="rId10"/>
    <p:sldId id="342" r:id="rId11"/>
    <p:sldId id="333" r:id="rId12"/>
    <p:sldId id="339" r:id="rId13"/>
    <p:sldId id="343" r:id="rId14"/>
    <p:sldId id="326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37043994-C746-428E-BB0A-4D9E9ACF4BF8}" type="datetimeFigureOut">
              <a:rPr lang="en-US"/>
              <a:pPr>
                <a:defRPr/>
              </a:pPr>
              <a:t>4/30/2013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95860D98-52D0-4531-9BE7-E0B903C98C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8400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315A591-9D03-41C1-8E29-F76D85135EA6}" type="slidenum">
              <a:rPr lang="en-US" smtClean="0"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smtClean="0">
              <a:ea typeface="ＭＳ Ｐゴシック" pitchFamily="34" charset="-128"/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multimedia logo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057400" y="304800"/>
            <a:ext cx="6629400" cy="533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057400" y="1600200"/>
            <a:ext cx="5715000" cy="2819400"/>
          </a:xfrm>
        </p:spPr>
        <p:txBody>
          <a:bodyPr/>
          <a:lstStyle>
            <a:lvl1pPr marL="0" indent="0">
              <a:buFont typeface="Times" pitchFamily="1" charset="0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2057400" y="61722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0367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8C3501-5097-4E16-8ADB-65D3F2A9F9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703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2300" y="228600"/>
            <a:ext cx="16383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57400" y="228600"/>
            <a:ext cx="47625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FABDA7-E9B9-46A0-85C6-B57F27D1E0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7839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228600"/>
            <a:ext cx="6553200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2057400" y="1600200"/>
            <a:ext cx="6172200" cy="4114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A40169-6E30-4609-BC80-7B113A604C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476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1D0D8D-8092-45CE-A86B-91711A768E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946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24991B-F89E-4738-9035-11A3A86690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3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57400" y="1600200"/>
            <a:ext cx="30099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19700" y="1600200"/>
            <a:ext cx="30099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40298D-A86F-4F3D-BACD-460955FED4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599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ED5143-BEF0-4647-A11B-50AB388C9B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764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FAA8E1-694A-43C8-ABAA-EA4B60BD87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64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6B623E-E4A6-4644-893F-433963B20D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803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26BA12-F9A7-4080-B365-79663DF8A8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3848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106B57-40DE-4386-AE66-A6629202B9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215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8" descr="multimedia logo 2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2057400" y="228600"/>
            <a:ext cx="65532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2057400" y="1600200"/>
            <a:ext cx="6172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8" name="Rectangle 1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400">
                <a:solidFill>
                  <a:srgbClr val="79878B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9" name="Rectangle 1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fontAlgn="auto" hangingPunct="0">
              <a:spcBef>
                <a:spcPts val="0"/>
              </a:spcBef>
              <a:spcAft>
                <a:spcPts val="0"/>
              </a:spcAft>
              <a:defRPr sz="1400">
                <a:solidFill>
                  <a:srgbClr val="79878B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40" name="Rectangle 1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86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fontAlgn="auto" hangingPunct="0">
              <a:spcBef>
                <a:spcPts val="0"/>
              </a:spcBef>
              <a:spcAft>
                <a:spcPts val="0"/>
              </a:spcAft>
              <a:defRPr sz="1400">
                <a:solidFill>
                  <a:srgbClr val="79878B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BFEDA9B4-255E-4D0D-9E89-8BED2E0165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69" r:id="rId1"/>
    <p:sldLayoutId id="2147484158" r:id="rId2"/>
    <p:sldLayoutId id="2147484159" r:id="rId3"/>
    <p:sldLayoutId id="2147484160" r:id="rId4"/>
    <p:sldLayoutId id="2147484161" r:id="rId5"/>
    <p:sldLayoutId id="2147484162" r:id="rId6"/>
    <p:sldLayoutId id="2147484163" r:id="rId7"/>
    <p:sldLayoutId id="2147484164" r:id="rId8"/>
    <p:sldLayoutId id="2147484165" r:id="rId9"/>
    <p:sldLayoutId id="2147484166" r:id="rId10"/>
    <p:sldLayoutId id="2147484167" r:id="rId11"/>
    <p:sldLayoutId id="2147484168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B3BEBF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B3BEBF"/>
          </a:solidFill>
          <a:latin typeface="Arial" charset="0"/>
          <a:ea typeface="ＭＳ Ｐゴシック" pitchFamily="1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B3BEBF"/>
          </a:solidFill>
          <a:latin typeface="Arial" charset="0"/>
          <a:ea typeface="ＭＳ Ｐゴシック" pitchFamily="1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B3BEBF"/>
          </a:solidFill>
          <a:latin typeface="Arial" charset="0"/>
          <a:ea typeface="ＭＳ Ｐゴシック" pitchFamily="1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B3BEBF"/>
          </a:solidFill>
          <a:latin typeface="Arial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400">
          <a:solidFill>
            <a:srgbClr val="B3BEBF"/>
          </a:solidFill>
          <a:latin typeface="Arial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400">
          <a:solidFill>
            <a:srgbClr val="B3BEBF"/>
          </a:solidFill>
          <a:latin typeface="Arial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400">
          <a:solidFill>
            <a:srgbClr val="B3BEBF"/>
          </a:solidFill>
          <a:latin typeface="Arial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400">
          <a:solidFill>
            <a:srgbClr val="B3BEBF"/>
          </a:solidFill>
          <a:latin typeface="Arial" charset="0"/>
          <a:ea typeface="ＭＳ Ｐゴシック" pitchFamily="1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1C5696"/>
        </a:buClr>
        <a:buSzPct val="80000"/>
        <a:buFont typeface="Times"/>
        <a:buChar char="•"/>
        <a:defRPr sz="2400">
          <a:solidFill>
            <a:srgbClr val="79878B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1C5696"/>
        </a:buClr>
        <a:buSzPct val="80000"/>
        <a:buFont typeface="Times"/>
        <a:buChar char="•"/>
        <a:defRPr sz="2400">
          <a:solidFill>
            <a:srgbClr val="79878B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1C5696"/>
        </a:buClr>
        <a:buSzPct val="80000"/>
        <a:buFont typeface="Times"/>
        <a:buChar char="•"/>
        <a:defRPr sz="2400">
          <a:solidFill>
            <a:srgbClr val="79878B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1C5696"/>
        </a:buClr>
        <a:buSzPct val="80000"/>
        <a:buFont typeface="Times"/>
        <a:buChar char="•"/>
        <a:defRPr sz="2400">
          <a:solidFill>
            <a:srgbClr val="79878B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1C5696"/>
        </a:buClr>
        <a:buSzPct val="80000"/>
        <a:buFont typeface="Times"/>
        <a:buChar char="•"/>
        <a:defRPr sz="2400">
          <a:solidFill>
            <a:srgbClr val="79878B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1C5696"/>
        </a:buClr>
        <a:buSzPct val="80000"/>
        <a:buFont typeface="Times" pitchFamily="1" charset="0"/>
        <a:buChar char="•"/>
        <a:defRPr sz="2400">
          <a:solidFill>
            <a:srgbClr val="79878B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1C5696"/>
        </a:buClr>
        <a:buSzPct val="80000"/>
        <a:buFont typeface="Times" pitchFamily="1" charset="0"/>
        <a:buChar char="•"/>
        <a:defRPr sz="2400">
          <a:solidFill>
            <a:srgbClr val="79878B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1C5696"/>
        </a:buClr>
        <a:buSzPct val="80000"/>
        <a:buFont typeface="Times" pitchFamily="1" charset="0"/>
        <a:buChar char="•"/>
        <a:defRPr sz="2400">
          <a:solidFill>
            <a:srgbClr val="79878B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1C5696"/>
        </a:buClr>
        <a:buSzPct val="80000"/>
        <a:buFont typeface="Times" pitchFamily="1" charset="0"/>
        <a:buChar char="•"/>
        <a:defRPr sz="2400">
          <a:solidFill>
            <a:srgbClr val="79878B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Taylor+9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381000" y="5330825"/>
            <a:ext cx="8153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3600">
                <a:effectDag name="">
                  <a:cont type="tree" name="">
                    <a:effect ref="fillLine"/>
                    <a:outerShdw dist="38100" dir="13500000" algn="br">
                      <a:srgbClr val="000000"/>
                    </a:outerShdw>
                  </a:cont>
                  <a:cont type="tree" name="">
                    <a:effect ref="fillLine"/>
                    <a:outerShdw dist="38100" dir="2700000" algn="tl">
                      <a:srgbClr val="000000"/>
                    </a:outerShdw>
                  </a:cont>
                  <a:effect ref="fillLine"/>
                </a:effectDag>
                <a:latin typeface="+mn-lt"/>
                <a:ea typeface="+mn-ea"/>
                <a:cs typeface="+mn-cs"/>
              </a:rPr>
              <a:t>Introductory Statistics</a:t>
            </a:r>
          </a:p>
        </p:txBody>
      </p:sp>
      <p:sp>
        <p:nvSpPr>
          <p:cNvPr id="3076" name="Text Box 7"/>
          <p:cNvSpPr txBox="1">
            <a:spLocks noChangeArrowheads="1"/>
          </p:cNvSpPr>
          <p:nvPr/>
        </p:nvSpPr>
        <p:spPr bwMode="auto">
          <a:xfrm>
            <a:off x="381000" y="5334000"/>
            <a:ext cx="8153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600">
                <a:solidFill>
                  <a:schemeClr val="bg1"/>
                </a:solidFill>
              </a:rPr>
              <a:t>Introductory Statistics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FFFF00"/>
                </a:solidFill>
              </a:rPr>
              <a:t>Outline of the Presentation</a:t>
            </a:r>
          </a:p>
        </p:txBody>
      </p:sp>
      <p:sp>
        <p:nvSpPr>
          <p:cNvPr id="4099" name="Rectangle 3"/>
          <p:cNvSpPr txBox="1">
            <a:spLocks noChangeArrowheads="1"/>
          </p:cNvSpPr>
          <p:nvPr/>
        </p:nvSpPr>
        <p:spPr bwMode="auto">
          <a:xfrm>
            <a:off x="838200" y="1600200"/>
            <a:ext cx="78486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Times"/>
              <a:buChar char="•"/>
            </a:pPr>
            <a:r>
              <a:rPr lang="en-US" sz="2000" dirty="0" smtClean="0"/>
              <a:t>Review </a:t>
            </a:r>
            <a:r>
              <a:rPr lang="en-US" sz="2000" dirty="0"/>
              <a:t>Finding area </a:t>
            </a:r>
            <a:r>
              <a:rPr lang="en-US" sz="2000" dirty="0" smtClean="0"/>
              <a:t>or probability within </a:t>
            </a:r>
            <a:r>
              <a:rPr lang="en-US" sz="2000" dirty="0"/>
              <a:t>Normal </a:t>
            </a:r>
            <a:r>
              <a:rPr lang="en-US" sz="2000" dirty="0" smtClean="0"/>
              <a:t>Distributions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Times"/>
              <a:buChar char="•"/>
            </a:pPr>
            <a:r>
              <a:rPr lang="en-US" sz="2000" dirty="0" smtClean="0"/>
              <a:t>Review Mean, Standard Deviation, and Shape of a </a:t>
            </a:r>
            <a:r>
              <a:rPr lang="en-US" sz="2000" dirty="0" smtClean="0"/>
              <a:t>Distribution of Sample Means, </a:t>
            </a:r>
            <a:r>
              <a:rPr lang="en-US" sz="2000" dirty="0" smtClean="0"/>
              <a:t>when </a:t>
            </a:r>
            <a:r>
              <a:rPr lang="en-US" sz="2000" dirty="0"/>
              <a:t>the </a:t>
            </a:r>
            <a:r>
              <a:rPr lang="en-US" sz="2000" dirty="0" smtClean="0"/>
              <a:t>parent population </a:t>
            </a:r>
            <a:r>
              <a:rPr lang="en-US" sz="2000" dirty="0"/>
              <a:t>is normally </a:t>
            </a:r>
            <a:r>
              <a:rPr lang="en-US" sz="2000" dirty="0" smtClean="0"/>
              <a:t>distributed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Times"/>
              <a:buChar char="•"/>
            </a:pPr>
            <a:r>
              <a:rPr lang="en-US" sz="2000" dirty="0" smtClean="0"/>
              <a:t>Finding </a:t>
            </a:r>
            <a:r>
              <a:rPr lang="en-US" sz="2000" dirty="0"/>
              <a:t>area or probability within a </a:t>
            </a:r>
            <a:r>
              <a:rPr lang="en-US" sz="2000" dirty="0" smtClean="0"/>
              <a:t>Distribution of Sample means when </a:t>
            </a:r>
            <a:r>
              <a:rPr lang="en-US" sz="2000" dirty="0"/>
              <a:t>population data is normally </a:t>
            </a:r>
            <a:r>
              <a:rPr lang="en-US" sz="2000" dirty="0" smtClean="0"/>
              <a:t>distributed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Times"/>
              <a:buChar char="•"/>
            </a:pPr>
            <a:r>
              <a:rPr lang="en-US" sz="2000" dirty="0"/>
              <a:t>Review Mean, Standard Deviation, and Shape of a Distribution of Sample Means, when the parent population is </a:t>
            </a:r>
            <a:r>
              <a:rPr lang="en-US" sz="2000" b="1" dirty="0" smtClean="0"/>
              <a:t>NOT</a:t>
            </a:r>
            <a:r>
              <a:rPr lang="en-US" sz="2000" dirty="0" smtClean="0"/>
              <a:t> normally </a:t>
            </a:r>
            <a:r>
              <a:rPr lang="en-US" sz="2000" dirty="0"/>
              <a:t>distributed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Times"/>
              <a:buChar char="•"/>
            </a:pPr>
            <a:r>
              <a:rPr lang="en-US" sz="2000" dirty="0"/>
              <a:t>Finding area or probability within a Distribution of Sample means when population data is </a:t>
            </a:r>
            <a:r>
              <a:rPr lang="en-US" sz="2000" b="1" dirty="0" smtClean="0"/>
              <a:t>NOT</a:t>
            </a:r>
            <a:r>
              <a:rPr lang="en-US" sz="2000" dirty="0" smtClean="0"/>
              <a:t> normally </a:t>
            </a:r>
            <a:r>
              <a:rPr lang="en-US" sz="2000" dirty="0"/>
              <a:t>distributed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Times"/>
              <a:buChar char="•"/>
            </a:pPr>
            <a:endParaRPr lang="en-US" sz="2000" dirty="0"/>
          </a:p>
        </p:txBody>
      </p:sp>
      <p:sp>
        <p:nvSpPr>
          <p:cNvPr id="4100" name="Rectangle 3"/>
          <p:cNvSpPr>
            <a:spLocks noChangeArrowheads="1"/>
          </p:cNvSpPr>
          <p:nvPr/>
        </p:nvSpPr>
        <p:spPr bwMode="auto">
          <a:xfrm>
            <a:off x="838200" y="3685308"/>
            <a:ext cx="7767782" cy="962891"/>
          </a:xfrm>
          <a:prstGeom prst="rect">
            <a:avLst/>
          </a:prstGeom>
          <a:noFill/>
          <a:ln w="38100" algn="ctr">
            <a:solidFill>
              <a:srgbClr val="FF0000">
                <a:alpha val="74901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0" hangingPunct="0"/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1983458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 idx="4294967295"/>
          </p:nvPr>
        </p:nvSpPr>
        <p:spPr>
          <a:xfrm>
            <a:off x="1828800" y="228600"/>
            <a:ext cx="6781800" cy="685800"/>
          </a:xfrm>
        </p:spPr>
        <p:txBody>
          <a:bodyPr/>
          <a:lstStyle/>
          <a:p>
            <a:pPr eaLnBrk="1" hangingPunct="1"/>
            <a:r>
              <a:rPr lang="en-US" dirty="0">
                <a:solidFill>
                  <a:srgbClr val="FFFF00"/>
                </a:solidFill>
              </a:rPr>
              <a:t>Distribution of Sample Means when Parent Population is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smtClean="0">
                <a:solidFill>
                  <a:srgbClr val="FFFF00"/>
                </a:solidFill>
              </a:rPr>
              <a:t>NOT Normally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>
                <a:solidFill>
                  <a:srgbClr val="FFFF00"/>
                </a:solidFill>
              </a:rPr>
              <a:t>Distributed</a:t>
            </a:r>
            <a:endParaRPr lang="en-US" dirty="0" smtClean="0">
              <a:solidFill>
                <a:srgbClr val="FFFF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8435" name="Rectangle 3"/>
              <p:cNvSpPr txBox="1">
                <a:spLocks noChangeArrowheads="1"/>
              </p:cNvSpPr>
              <p:nvPr/>
            </p:nvSpPr>
            <p:spPr bwMode="auto">
              <a:xfrm>
                <a:off x="228600" y="1295400"/>
                <a:ext cx="8686800" cy="45720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eaLnBrk="1" hangingPunct="1">
                  <a:buFont typeface="Arial" pitchFamily="34" charset="0"/>
                  <a:buChar char="•"/>
                </a:pPr>
                <a:r>
                  <a:rPr lang="en-US" sz="2000" dirty="0" smtClean="0"/>
                  <a:t>Suppose the mean internet usage time of all BYU-Idaho students is 10 hours and the standard deviation is 2. This distribution is right-skewed.</a:t>
                </a:r>
              </a:p>
              <a:p>
                <a:pPr eaLnBrk="1" hangingPunct="1"/>
                <a:endParaRPr lang="en-US" sz="2000" dirty="0"/>
              </a:p>
              <a:p>
                <a:pPr eaLnBrk="1" hangingPunct="1">
                  <a:buFont typeface="Arial" pitchFamily="34" charset="0"/>
                  <a:buChar char="•"/>
                </a:pPr>
                <a:r>
                  <a:rPr lang="en-US" sz="2000" dirty="0"/>
                  <a:t>Suppose a random sample of 50 students were surveyed concerning their internet usage (sample of 50 would be considered a large sample).  What is the mean, standard deviation, and shape of the </a:t>
                </a:r>
                <a:r>
                  <a:rPr lang="en-US" sz="2000" dirty="0" smtClean="0"/>
                  <a:t>distribution </a:t>
                </a:r>
                <a:r>
                  <a:rPr lang="en-US" sz="2000" dirty="0"/>
                  <a:t>of </a:t>
                </a:r>
                <a:r>
                  <a:rPr lang="en-US" sz="2000" dirty="0" smtClean="0"/>
                  <a:t>sample </a:t>
                </a:r>
                <a:r>
                  <a:rPr lang="en-US" sz="2000" dirty="0"/>
                  <a:t>mean internet usage </a:t>
                </a:r>
                <a:r>
                  <a:rPr lang="en-US" sz="2000" dirty="0" smtClean="0"/>
                  <a:t>times based </a:t>
                </a:r>
                <a:r>
                  <a:rPr lang="en-US" sz="2000" dirty="0"/>
                  <a:t>on a sample of 50 students?</a:t>
                </a:r>
              </a:p>
              <a:p>
                <a:pPr eaLnBrk="1" hangingPunct="1"/>
                <a:endParaRPr lang="en-US" sz="2000" dirty="0"/>
              </a:p>
              <a:p>
                <a:pPr eaLnBrk="1" hangingPunct="1"/>
                <a:r>
                  <a:rPr lang="en-US" sz="2000" dirty="0">
                    <a:solidFill>
                      <a:srgbClr val="79878B"/>
                    </a:solidFill>
                  </a:rPr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000" i="1" smtClean="0">
                            <a:latin typeface="Cambria Math"/>
                            <a:ea typeface="Cambria Math"/>
                          </a:rPr>
                          <m:t>𝜇</m:t>
                        </m:r>
                      </m:e>
                      <m:sub>
                        <m:acc>
                          <m:accPr>
                            <m:chr m:val="̅"/>
                            <m:ctrlPr>
                              <a:rPr lang="en-US" sz="2000" i="1" smtClean="0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sz="2000" b="0" i="1" smtClean="0">
                                <a:latin typeface="Cambria Math"/>
                              </a:rPr>
                              <m:t>𝑥</m:t>
                            </m:r>
                          </m:e>
                        </m:acc>
                      </m:sub>
                    </m:sSub>
                  </m:oMath>
                </a14:m>
                <a:r>
                  <a:rPr lang="en-US" sz="2000" dirty="0" smtClean="0"/>
                  <a:t>= </a:t>
                </a:r>
                <a:r>
                  <a:rPr lang="el-GR" sz="2000" dirty="0"/>
                  <a:t>μ</a:t>
                </a:r>
                <a:r>
                  <a:rPr lang="en-US" sz="2000" dirty="0"/>
                  <a:t> = 10 Hours</a:t>
                </a:r>
              </a:p>
              <a:p>
                <a:pPr eaLnBrk="1" hangingPunct="1"/>
                <a:r>
                  <a:rPr lang="en-US" sz="2000" dirty="0"/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000" i="1" smtClean="0">
                            <a:latin typeface="Cambria Math"/>
                            <a:ea typeface="Cambria Math"/>
                          </a:rPr>
                          <m:t>𝜎</m:t>
                        </m:r>
                      </m:e>
                      <m:sub>
                        <m:acc>
                          <m:accPr>
                            <m:chr m:val="̅"/>
                            <m:ctrlPr>
                              <a:rPr lang="en-US" sz="2000" i="1" smtClean="0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sz="2000" b="0" i="1" smtClean="0">
                                <a:latin typeface="Cambria Math"/>
                              </a:rPr>
                              <m:t>𝑥</m:t>
                            </m:r>
                          </m:e>
                        </m:acc>
                      </m:sub>
                    </m:sSub>
                  </m:oMath>
                </a14:m>
                <a:r>
                  <a:rPr lang="en-US" sz="200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l-GR" sz="2000" b="1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l-GR" sz="2000" b="1" i="1" dirty="0" smtClean="0">
                            <a:latin typeface="Cambria Math"/>
                            <a:ea typeface="Cambria Math"/>
                          </a:rPr>
                          <m:t>𝝈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l-GR" sz="2000" b="1" i="1" dirty="0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2000" b="1" i="1" dirty="0" smtClean="0">
                                <a:latin typeface="Cambria Math"/>
                              </a:rPr>
                              <m:t>𝒏</m:t>
                            </m:r>
                          </m:e>
                        </m:rad>
                      </m:den>
                    </m:f>
                    <m:r>
                      <a:rPr lang="en-US" sz="2000" b="1" i="1" dirty="0">
                        <a:latin typeface="Cambria Math"/>
                      </a:rPr>
                      <m:t> </m:t>
                    </m:r>
                  </m:oMath>
                </a14:m>
                <a:r>
                  <a:rPr lang="en-US" sz="2000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l-GR" sz="2000" b="1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000" b="1" i="1" dirty="0" smtClean="0">
                            <a:latin typeface="Cambria Math"/>
                          </a:rPr>
                          <m:t>𝟐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l-GR" sz="2000" b="1" i="1" dirty="0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2000" b="1" i="1" dirty="0" smtClean="0">
                                <a:latin typeface="Cambria Math"/>
                              </a:rPr>
                              <m:t>𝟓𝟎</m:t>
                            </m:r>
                          </m:e>
                        </m:rad>
                      </m:den>
                    </m:f>
                    <m:r>
                      <a:rPr lang="en-US" sz="2000" b="1" i="1" dirty="0">
                        <a:latin typeface="Cambria Math"/>
                      </a:rPr>
                      <m:t> </m:t>
                    </m:r>
                  </m:oMath>
                </a14:m>
                <a:r>
                  <a:rPr lang="en-US" sz="2000" dirty="0"/>
                  <a:t>= 0.283</a:t>
                </a:r>
              </a:p>
              <a:p>
                <a:pPr eaLnBrk="1" hangingPunct="1"/>
                <a:r>
                  <a:rPr lang="en-US" sz="2000" dirty="0"/>
                  <a:t>	Shape – Normal or Bell Shaped</a:t>
                </a:r>
              </a:p>
              <a:p>
                <a:pPr eaLnBrk="1" hangingPunct="1"/>
                <a:endParaRPr lang="el-GR" sz="2000" dirty="0"/>
              </a:p>
            </p:txBody>
          </p:sp>
        </mc:Choice>
        <mc:Fallback>
          <p:sp>
            <p:nvSpPr>
              <p:cNvPr id="18435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28600" y="1295400"/>
                <a:ext cx="8686800" cy="4572000"/>
              </a:xfrm>
              <a:prstGeom prst="rect">
                <a:avLst/>
              </a:prstGeom>
              <a:blipFill rotWithShape="1">
                <a:blip r:embed="rId3"/>
                <a:stretch>
                  <a:fillRect l="-632" t="-533" r="-126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39884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FFFF00"/>
                </a:solidFill>
              </a:rPr>
              <a:t>Outline of the Presentation</a:t>
            </a:r>
          </a:p>
        </p:txBody>
      </p:sp>
      <p:sp>
        <p:nvSpPr>
          <p:cNvPr id="4099" name="Rectangle 3"/>
          <p:cNvSpPr txBox="1">
            <a:spLocks noChangeArrowheads="1"/>
          </p:cNvSpPr>
          <p:nvPr/>
        </p:nvSpPr>
        <p:spPr bwMode="auto">
          <a:xfrm>
            <a:off x="838200" y="1600200"/>
            <a:ext cx="78486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Times"/>
              <a:buChar char="•"/>
            </a:pPr>
            <a:r>
              <a:rPr lang="en-US" sz="2000" dirty="0" smtClean="0"/>
              <a:t>Review </a:t>
            </a:r>
            <a:r>
              <a:rPr lang="en-US" sz="2000" dirty="0"/>
              <a:t>Finding area </a:t>
            </a:r>
            <a:r>
              <a:rPr lang="en-US" sz="2000" dirty="0" smtClean="0"/>
              <a:t>or probability within </a:t>
            </a:r>
            <a:r>
              <a:rPr lang="en-US" sz="2000" dirty="0"/>
              <a:t>Normal </a:t>
            </a:r>
            <a:r>
              <a:rPr lang="en-US" sz="2000" dirty="0" smtClean="0"/>
              <a:t>Distributions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Times"/>
              <a:buChar char="•"/>
            </a:pPr>
            <a:r>
              <a:rPr lang="en-US" sz="2000" dirty="0" smtClean="0"/>
              <a:t>Review Mean, Standard Deviation, and Shape of a Sampling Distribution, when </a:t>
            </a:r>
            <a:r>
              <a:rPr lang="en-US" sz="2000" dirty="0"/>
              <a:t>the population data is normally </a:t>
            </a:r>
            <a:r>
              <a:rPr lang="en-US" sz="2000" dirty="0" smtClean="0"/>
              <a:t>distributed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Times"/>
              <a:buChar char="•"/>
            </a:pPr>
            <a:r>
              <a:rPr lang="en-US" sz="2000" dirty="0" smtClean="0"/>
              <a:t>Finding </a:t>
            </a:r>
            <a:r>
              <a:rPr lang="en-US" sz="2000" dirty="0"/>
              <a:t>area or probability within a </a:t>
            </a:r>
            <a:r>
              <a:rPr lang="en-US" sz="2000" dirty="0" smtClean="0"/>
              <a:t>Sampling </a:t>
            </a:r>
            <a:r>
              <a:rPr lang="en-US" sz="2000" dirty="0"/>
              <a:t>Distribution when population data is normally </a:t>
            </a:r>
            <a:r>
              <a:rPr lang="en-US" sz="2000" dirty="0" smtClean="0"/>
              <a:t>distributed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Times"/>
              <a:buChar char="•"/>
            </a:pPr>
            <a:r>
              <a:rPr lang="en-US" sz="2000" dirty="0"/>
              <a:t>Review Mean, Standard Deviation, and Shape of a Sampling Distribution, when the population data is </a:t>
            </a:r>
            <a:r>
              <a:rPr lang="en-US" sz="2000" b="1" dirty="0"/>
              <a:t>NOT</a:t>
            </a:r>
            <a:r>
              <a:rPr lang="en-US" sz="2000" dirty="0"/>
              <a:t> </a:t>
            </a:r>
            <a:r>
              <a:rPr lang="en-US" sz="2000" dirty="0" smtClean="0"/>
              <a:t>normally distributed</a:t>
            </a:r>
            <a:endParaRPr lang="en-US" sz="2000" dirty="0"/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Times"/>
              <a:buChar char="•"/>
            </a:pPr>
            <a:r>
              <a:rPr lang="en-US" sz="2000" dirty="0"/>
              <a:t>Finding area or probability within a </a:t>
            </a:r>
            <a:r>
              <a:rPr lang="en-US" sz="2000" dirty="0" smtClean="0"/>
              <a:t>Sampling </a:t>
            </a:r>
            <a:r>
              <a:rPr lang="en-US" sz="2000" dirty="0"/>
              <a:t>Distribution when population data is </a:t>
            </a:r>
            <a:r>
              <a:rPr lang="en-US" sz="2000" b="1" dirty="0"/>
              <a:t>NOT</a:t>
            </a:r>
            <a:r>
              <a:rPr lang="en-US" sz="2000" dirty="0"/>
              <a:t> normally distributed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Times"/>
              <a:buChar char="•"/>
            </a:pPr>
            <a:endParaRPr lang="en-US" sz="2000" dirty="0"/>
          </a:p>
        </p:txBody>
      </p:sp>
      <p:sp>
        <p:nvSpPr>
          <p:cNvPr id="4100" name="Rectangle 3"/>
          <p:cNvSpPr>
            <a:spLocks noChangeArrowheads="1"/>
          </p:cNvSpPr>
          <p:nvPr/>
        </p:nvSpPr>
        <p:spPr bwMode="auto">
          <a:xfrm>
            <a:off x="914400" y="4276437"/>
            <a:ext cx="7467600" cy="752764"/>
          </a:xfrm>
          <a:prstGeom prst="rect">
            <a:avLst/>
          </a:prstGeom>
          <a:noFill/>
          <a:ln w="38100" algn="ctr">
            <a:solidFill>
              <a:srgbClr val="FF0000">
                <a:alpha val="74901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0" hangingPunct="0"/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1826899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FFFF00"/>
                </a:solidFill>
              </a:rPr>
              <a:t>Outline of the Presentation</a:t>
            </a:r>
          </a:p>
        </p:txBody>
      </p:sp>
      <p:sp>
        <p:nvSpPr>
          <p:cNvPr id="4099" name="Rectangle 3"/>
          <p:cNvSpPr txBox="1">
            <a:spLocks noChangeArrowheads="1"/>
          </p:cNvSpPr>
          <p:nvPr/>
        </p:nvSpPr>
        <p:spPr bwMode="auto">
          <a:xfrm>
            <a:off x="838200" y="1600200"/>
            <a:ext cx="78486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Times"/>
              <a:buChar char="•"/>
            </a:pPr>
            <a:r>
              <a:rPr lang="en-US" sz="2000" dirty="0" smtClean="0"/>
              <a:t>Review </a:t>
            </a:r>
            <a:r>
              <a:rPr lang="en-US" sz="2000" dirty="0"/>
              <a:t>Finding area </a:t>
            </a:r>
            <a:r>
              <a:rPr lang="en-US" sz="2000" dirty="0" smtClean="0"/>
              <a:t>or probability within </a:t>
            </a:r>
            <a:r>
              <a:rPr lang="en-US" sz="2000" dirty="0"/>
              <a:t>Normal </a:t>
            </a:r>
            <a:r>
              <a:rPr lang="en-US" sz="2000" dirty="0" smtClean="0"/>
              <a:t>Distributions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Times"/>
              <a:buChar char="•"/>
            </a:pPr>
            <a:r>
              <a:rPr lang="en-US" sz="2000" dirty="0" smtClean="0"/>
              <a:t>Review Mean, Standard Deviation, and Shape of a </a:t>
            </a:r>
            <a:r>
              <a:rPr lang="en-US" sz="2000" dirty="0" smtClean="0"/>
              <a:t>Distribution of Sample Means, </a:t>
            </a:r>
            <a:r>
              <a:rPr lang="en-US" sz="2000" dirty="0" smtClean="0"/>
              <a:t>when </a:t>
            </a:r>
            <a:r>
              <a:rPr lang="en-US" sz="2000" dirty="0"/>
              <a:t>the </a:t>
            </a:r>
            <a:r>
              <a:rPr lang="en-US" sz="2000" dirty="0" smtClean="0"/>
              <a:t>parent population </a:t>
            </a:r>
            <a:r>
              <a:rPr lang="en-US" sz="2000" dirty="0"/>
              <a:t>is normally </a:t>
            </a:r>
            <a:r>
              <a:rPr lang="en-US" sz="2000" dirty="0" smtClean="0"/>
              <a:t>distributed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Times"/>
              <a:buChar char="•"/>
            </a:pPr>
            <a:r>
              <a:rPr lang="en-US" sz="2000" dirty="0" smtClean="0"/>
              <a:t>Finding </a:t>
            </a:r>
            <a:r>
              <a:rPr lang="en-US" sz="2000" dirty="0"/>
              <a:t>area or probability within a </a:t>
            </a:r>
            <a:r>
              <a:rPr lang="en-US" sz="2000" dirty="0" smtClean="0"/>
              <a:t>Distribution of Sample means when </a:t>
            </a:r>
            <a:r>
              <a:rPr lang="en-US" sz="2000" dirty="0"/>
              <a:t>population data is normally </a:t>
            </a:r>
            <a:r>
              <a:rPr lang="en-US" sz="2000" dirty="0" smtClean="0"/>
              <a:t>distributed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Times"/>
              <a:buChar char="•"/>
            </a:pPr>
            <a:r>
              <a:rPr lang="en-US" sz="2000" dirty="0"/>
              <a:t>Review Mean, Standard Deviation, and Shape of a Distribution of Sample Means, when the parent population is </a:t>
            </a:r>
            <a:r>
              <a:rPr lang="en-US" sz="2000" b="1" dirty="0" smtClean="0"/>
              <a:t>NOT</a:t>
            </a:r>
            <a:r>
              <a:rPr lang="en-US" sz="2000" dirty="0" smtClean="0"/>
              <a:t> normally </a:t>
            </a:r>
            <a:r>
              <a:rPr lang="en-US" sz="2000" dirty="0"/>
              <a:t>distributed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Times"/>
              <a:buChar char="•"/>
            </a:pPr>
            <a:r>
              <a:rPr lang="en-US" sz="2000" dirty="0"/>
              <a:t>Finding area or probability within a Distribution of Sample means when population data is </a:t>
            </a:r>
            <a:r>
              <a:rPr lang="en-US" sz="2000" b="1" dirty="0" smtClean="0"/>
              <a:t>NOT</a:t>
            </a:r>
            <a:r>
              <a:rPr lang="en-US" sz="2000" dirty="0" smtClean="0"/>
              <a:t> normally </a:t>
            </a:r>
            <a:r>
              <a:rPr lang="en-US" sz="2000" dirty="0"/>
              <a:t>distributed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Times"/>
              <a:buChar char="•"/>
            </a:pPr>
            <a:endParaRPr lang="en-US" sz="2000" dirty="0"/>
          </a:p>
        </p:txBody>
      </p:sp>
      <p:sp>
        <p:nvSpPr>
          <p:cNvPr id="4100" name="Rectangle 3"/>
          <p:cNvSpPr>
            <a:spLocks noChangeArrowheads="1"/>
          </p:cNvSpPr>
          <p:nvPr/>
        </p:nvSpPr>
        <p:spPr bwMode="auto">
          <a:xfrm>
            <a:off x="838200" y="4648199"/>
            <a:ext cx="7767782" cy="685801"/>
          </a:xfrm>
          <a:prstGeom prst="rect">
            <a:avLst/>
          </a:prstGeom>
          <a:noFill/>
          <a:ln w="38100" algn="ctr">
            <a:solidFill>
              <a:srgbClr val="FF0000">
                <a:alpha val="74901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0" hangingPunct="0"/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604833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 idx="4294967295"/>
          </p:nvPr>
        </p:nvSpPr>
        <p:spPr>
          <a:xfrm>
            <a:off x="1828800" y="228600"/>
            <a:ext cx="6781800" cy="685800"/>
          </a:xfrm>
        </p:spPr>
        <p:txBody>
          <a:bodyPr/>
          <a:lstStyle/>
          <a:p>
            <a:pPr eaLnBrk="1" hangingPunct="1"/>
            <a:r>
              <a:rPr lang="en-US" dirty="0">
                <a:solidFill>
                  <a:srgbClr val="FFFF00"/>
                </a:solidFill>
              </a:rPr>
              <a:t>Steps to Finding Area or Probability </a:t>
            </a:r>
            <a:r>
              <a:rPr lang="en-US" dirty="0" smtClean="0">
                <a:solidFill>
                  <a:srgbClr val="FFFF00"/>
                </a:solidFill>
              </a:rPr>
              <a:t>for a Distribution of Sample Mean</a:t>
            </a:r>
            <a:endParaRPr lang="en-US" dirty="0" smtClean="0">
              <a:solidFill>
                <a:srgbClr val="FFFF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483" name="Rectangle 3"/>
              <p:cNvSpPr txBox="1">
                <a:spLocks noChangeArrowheads="1"/>
              </p:cNvSpPr>
              <p:nvPr/>
            </p:nvSpPr>
            <p:spPr bwMode="auto">
              <a:xfrm>
                <a:off x="228600" y="1295400"/>
                <a:ext cx="8686800" cy="45720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eaLnBrk="1" hangingPunct="1">
                  <a:buFont typeface="Arial" pitchFamily="34" charset="0"/>
                  <a:buChar char="•"/>
                </a:pPr>
                <a:r>
                  <a:rPr lang="en-US" sz="1600" dirty="0"/>
                  <a:t>Suppose the mean internet usage time of all BYU-Idaho students is 10 hours and the standard deviation is 2. This distribution is right-skewed.</a:t>
                </a:r>
              </a:p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</a:pPr>
                <a:r>
                  <a:rPr lang="en-US" sz="1600" dirty="0"/>
                  <a:t>	What is the probability that a random sample of 50 students has a </a:t>
                </a:r>
                <a:r>
                  <a:rPr lang="en-US" sz="1600" b="1" dirty="0"/>
                  <a:t>mean internet usage time</a:t>
                </a:r>
                <a:r>
                  <a:rPr lang="en-US" sz="1600" dirty="0"/>
                  <a:t>  greater than 12 hours?</a:t>
                </a:r>
              </a:p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  <a:buFont typeface="Times"/>
                  <a:buAutoNum type="arabicPeriod"/>
                </a:pPr>
                <a:endParaRPr lang="en-US" sz="1600" dirty="0"/>
              </a:p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  <a:buFont typeface="Times"/>
                  <a:buAutoNum type="arabicPeriod"/>
                </a:pPr>
                <a:r>
                  <a:rPr lang="en-US" sz="1600" dirty="0"/>
                  <a:t>Convert (standardize) the values </a:t>
                </a:r>
                <a:r>
                  <a:rPr lang="en-US" sz="1600" dirty="0" smtClean="0"/>
                  <a:t>of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1600" b="1" i="1" dirty="0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1600" b="1" i="1" dirty="0" smtClean="0">
                            <a:latin typeface="Cambria Math"/>
                          </a:rPr>
                          <m:t>𝒙</m:t>
                        </m:r>
                      </m:e>
                    </m:acc>
                    <m:r>
                      <a:rPr lang="en-US" sz="1600" b="1" i="1" dirty="0" smtClean="0">
                        <a:latin typeface="Cambria Math"/>
                      </a:rPr>
                      <m:t> </m:t>
                    </m:r>
                  </m:oMath>
                </a14:m>
                <a:r>
                  <a:rPr lang="en-US" sz="1600" dirty="0"/>
                  <a:t>using the standard normal variable Z (Find the </a:t>
                </a:r>
                <a:r>
                  <a:rPr lang="en-US" sz="1600" dirty="0" smtClean="0"/>
                  <a:t>Z-Score)</a:t>
                </a:r>
              </a:p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  <a:buFont typeface="Times"/>
                  <a:buAutoNum type="arabicPeriod"/>
                </a:pPr>
                <a:endParaRPr lang="en-US" sz="1600" dirty="0"/>
              </a:p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  <a:buFont typeface="Times"/>
                  <a:buAutoNum type="arabicPeriod"/>
                </a:pPr>
                <a:endParaRPr lang="en-US" sz="1600" dirty="0" smtClean="0"/>
              </a:p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  <a:buFont typeface="Times"/>
                  <a:buAutoNum type="arabicPeriod"/>
                </a:pPr>
                <a:endParaRPr lang="en-US" sz="1600" dirty="0" smtClean="0"/>
              </a:p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  <a:buFont typeface="Times"/>
                  <a:buAutoNum type="arabicPeriod"/>
                </a:pPr>
                <a:r>
                  <a:rPr lang="en-US" sz="1600" dirty="0" smtClean="0"/>
                  <a:t>Find </a:t>
                </a:r>
                <a:r>
                  <a:rPr lang="en-US" sz="1600" dirty="0"/>
                  <a:t>the area under the standard normal curve</a:t>
                </a:r>
              </a:p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</a:pPr>
                <a:endParaRPr lang="en-US" sz="2000" dirty="0">
                  <a:solidFill>
                    <a:srgbClr val="79878B"/>
                  </a:solidFill>
                </a:endParaRPr>
              </a:p>
            </p:txBody>
          </p:sp>
        </mc:Choice>
        <mc:Fallback xmlns="">
          <p:sp>
            <p:nvSpPr>
              <p:cNvPr id="20483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28600" y="1295400"/>
                <a:ext cx="8686800" cy="4572000"/>
              </a:xfrm>
              <a:prstGeom prst="rect">
                <a:avLst/>
              </a:prstGeom>
              <a:blipFill rotWithShape="1">
                <a:blip r:embed="rId3"/>
                <a:stretch>
                  <a:fillRect l="-281" t="-400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485" name="TextBox 5"/>
              <p:cNvSpPr txBox="1">
                <a:spLocks noChangeArrowheads="1"/>
              </p:cNvSpPr>
              <p:nvPr/>
            </p:nvSpPr>
            <p:spPr bwMode="auto">
              <a:xfrm>
                <a:off x="2362200" y="2971800"/>
                <a:ext cx="2214902" cy="91210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eaLnBrk="1" hangingPunct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𝑍</m:t>
                      </m:r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12−10</m:t>
                          </m:r>
                        </m:num>
                        <m:den>
                          <m:f>
                            <m:fPr>
                              <m:ctrlP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  <m:t>2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n-US" b="0" i="1" smtClean="0">
                                      <a:solidFill>
                                        <a:srgbClr val="0070C0"/>
                                      </a:solidFill>
                                      <a:latin typeface="Cambria Math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b="0" i="1" smtClean="0">
                                      <a:solidFill>
                                        <a:srgbClr val="0070C0"/>
                                      </a:solidFill>
                                      <a:latin typeface="Cambria Math"/>
                                    </a:rPr>
                                    <m:t>50</m:t>
                                  </m:r>
                                </m:e>
                              </m:rad>
                            </m:den>
                          </m:f>
                        </m:den>
                      </m:f>
                      <m:r>
                        <a:rPr lang="en-US" b="0" i="0" smtClean="0">
                          <a:solidFill>
                            <a:srgbClr val="0070C0"/>
                          </a:solidFill>
                          <a:latin typeface="Cambria Math"/>
                        </a:rPr>
                        <m:t>=7.07</m:t>
                      </m:r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0485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362200" y="2971800"/>
                <a:ext cx="2214902" cy="912109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6"/>
          <p:cNvSpPr txBox="1">
            <a:spLocks noChangeArrowheads="1"/>
          </p:cNvSpPr>
          <p:nvPr/>
        </p:nvSpPr>
        <p:spPr bwMode="auto">
          <a:xfrm>
            <a:off x="2057400" y="4471142"/>
            <a:ext cx="186461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dirty="0">
                <a:solidFill>
                  <a:srgbClr val="0070C0"/>
                </a:solidFill>
              </a:rPr>
              <a:t>Close to 0.0000.</a:t>
            </a:r>
          </a:p>
        </p:txBody>
      </p:sp>
      <p:pic>
        <p:nvPicPr>
          <p:cNvPr id="19465" name="Picture 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6183" y="4345709"/>
            <a:ext cx="4509217" cy="2328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4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4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allAtOnce"/>
      <p:bldP spid="20485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FFFF00"/>
                </a:solidFill>
              </a:rPr>
              <a:t>Outline of the Presentation</a:t>
            </a:r>
          </a:p>
        </p:txBody>
      </p:sp>
      <p:sp>
        <p:nvSpPr>
          <p:cNvPr id="4099" name="Rectangle 3"/>
          <p:cNvSpPr txBox="1">
            <a:spLocks noChangeArrowheads="1"/>
          </p:cNvSpPr>
          <p:nvPr/>
        </p:nvSpPr>
        <p:spPr bwMode="auto">
          <a:xfrm>
            <a:off x="838200" y="1600200"/>
            <a:ext cx="78486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Times"/>
              <a:buChar char="•"/>
            </a:pPr>
            <a:r>
              <a:rPr lang="en-US" sz="2000" dirty="0" smtClean="0"/>
              <a:t>Review </a:t>
            </a:r>
            <a:r>
              <a:rPr lang="en-US" sz="2000" dirty="0"/>
              <a:t>Finding area </a:t>
            </a:r>
            <a:r>
              <a:rPr lang="en-US" sz="2000" dirty="0" smtClean="0"/>
              <a:t>or probability within </a:t>
            </a:r>
            <a:r>
              <a:rPr lang="en-US" sz="2000" dirty="0"/>
              <a:t>Normal </a:t>
            </a:r>
            <a:r>
              <a:rPr lang="en-US" sz="2000" dirty="0" smtClean="0"/>
              <a:t>Distributions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Times"/>
              <a:buChar char="•"/>
            </a:pPr>
            <a:r>
              <a:rPr lang="en-US" sz="2000" dirty="0" smtClean="0"/>
              <a:t>Review Mean, Standard Deviation, and Shape of a </a:t>
            </a:r>
            <a:r>
              <a:rPr lang="en-US" sz="2000" dirty="0" smtClean="0"/>
              <a:t>Distribution of Sample Means, </a:t>
            </a:r>
            <a:r>
              <a:rPr lang="en-US" sz="2000" dirty="0" smtClean="0"/>
              <a:t>when </a:t>
            </a:r>
            <a:r>
              <a:rPr lang="en-US" sz="2000" dirty="0"/>
              <a:t>the </a:t>
            </a:r>
            <a:r>
              <a:rPr lang="en-US" sz="2000" dirty="0" smtClean="0"/>
              <a:t>parent population </a:t>
            </a:r>
            <a:r>
              <a:rPr lang="en-US" sz="2000" dirty="0"/>
              <a:t>is normally </a:t>
            </a:r>
            <a:r>
              <a:rPr lang="en-US" sz="2000" dirty="0" smtClean="0"/>
              <a:t>distributed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Times"/>
              <a:buChar char="•"/>
            </a:pPr>
            <a:r>
              <a:rPr lang="en-US" sz="2000" dirty="0" smtClean="0"/>
              <a:t>Finding </a:t>
            </a:r>
            <a:r>
              <a:rPr lang="en-US" sz="2000" dirty="0"/>
              <a:t>area or probability within a </a:t>
            </a:r>
            <a:r>
              <a:rPr lang="en-US" sz="2000" dirty="0" smtClean="0"/>
              <a:t>Distribution of Sample means when </a:t>
            </a:r>
            <a:r>
              <a:rPr lang="en-US" sz="2000" dirty="0"/>
              <a:t>population data is normally </a:t>
            </a:r>
            <a:r>
              <a:rPr lang="en-US" sz="2000" dirty="0" smtClean="0"/>
              <a:t>distributed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Times"/>
              <a:buChar char="•"/>
            </a:pPr>
            <a:r>
              <a:rPr lang="en-US" sz="2000" dirty="0"/>
              <a:t>Review Mean, Standard Deviation, and Shape of a Distribution of Sample Means, when the parent population is </a:t>
            </a:r>
            <a:r>
              <a:rPr lang="en-US" sz="2000" b="1" dirty="0" smtClean="0"/>
              <a:t>NOT</a:t>
            </a:r>
            <a:r>
              <a:rPr lang="en-US" sz="2000" dirty="0" smtClean="0"/>
              <a:t> normally </a:t>
            </a:r>
            <a:r>
              <a:rPr lang="en-US" sz="2000" dirty="0"/>
              <a:t>distributed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Times"/>
              <a:buChar char="•"/>
            </a:pPr>
            <a:r>
              <a:rPr lang="en-US" sz="2000" dirty="0"/>
              <a:t>Finding area or probability within a Distribution of Sample means when population data is </a:t>
            </a:r>
            <a:r>
              <a:rPr lang="en-US" sz="2000" b="1" dirty="0" smtClean="0"/>
              <a:t>NOT</a:t>
            </a:r>
            <a:r>
              <a:rPr lang="en-US" sz="2000" dirty="0" smtClean="0"/>
              <a:t> normally </a:t>
            </a:r>
            <a:r>
              <a:rPr lang="en-US" sz="2000" dirty="0"/>
              <a:t>distributed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Times"/>
              <a:buChar char="•"/>
            </a:pPr>
            <a:endParaRPr lang="en-US" sz="2000" dirty="0"/>
          </a:p>
        </p:txBody>
      </p:sp>
      <p:sp>
        <p:nvSpPr>
          <p:cNvPr id="4100" name="Rectangle 3"/>
          <p:cNvSpPr>
            <a:spLocks noChangeArrowheads="1"/>
          </p:cNvSpPr>
          <p:nvPr/>
        </p:nvSpPr>
        <p:spPr bwMode="auto">
          <a:xfrm>
            <a:off x="838200" y="1600200"/>
            <a:ext cx="7467600" cy="381000"/>
          </a:xfrm>
          <a:prstGeom prst="rect">
            <a:avLst/>
          </a:prstGeom>
          <a:noFill/>
          <a:ln w="38100" algn="ctr">
            <a:solidFill>
              <a:srgbClr val="FF0000">
                <a:alpha val="74901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0" hangingPunct="0"/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Steps to Finding Area or Probability Under Normal Curve</a:t>
            </a:r>
          </a:p>
        </p:txBody>
      </p:sp>
      <p:sp>
        <p:nvSpPr>
          <p:cNvPr id="5123" name="Rectangle 3"/>
          <p:cNvSpPr txBox="1">
            <a:spLocks noChangeArrowheads="1"/>
          </p:cNvSpPr>
          <p:nvPr/>
        </p:nvSpPr>
        <p:spPr bwMode="auto">
          <a:xfrm>
            <a:off x="762000" y="1219200"/>
            <a:ext cx="7467600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Arial" pitchFamily="34" charset="0"/>
              <a:buChar char="•"/>
              <a:defRPr/>
            </a:pPr>
            <a:r>
              <a:rPr lang="en-US" dirty="0" smtClean="0"/>
              <a:t>The length of human pregnancies from conception to birth is normally distributed with mean 266 Days and a standard deviation of 16 days.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defRPr/>
            </a:pPr>
            <a:r>
              <a:rPr lang="en-US" dirty="0" smtClean="0"/>
              <a:t>	What is the probability of a pregnancy lasts less than 260 days?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Times"/>
              <a:buAutoNum type="arabicPeriod"/>
              <a:defRPr/>
            </a:pPr>
            <a:r>
              <a:rPr lang="en-US" dirty="0" smtClean="0"/>
              <a:t>Convert (standardize) the values of X using the standard normal variable Z (Find the Z-Score)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Times"/>
              <a:buAutoNum type="arabicPeriod"/>
              <a:defRPr/>
            </a:pPr>
            <a:endParaRPr lang="en-US" dirty="0" smtClean="0"/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Times"/>
              <a:buAutoNum type="arabicPeriod"/>
              <a:defRPr/>
            </a:pPr>
            <a:endParaRPr lang="en-US" dirty="0" smtClean="0"/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Times"/>
              <a:buAutoNum type="arabicPeriod"/>
              <a:defRPr/>
            </a:pPr>
            <a:r>
              <a:rPr lang="en-US" dirty="0" smtClean="0"/>
              <a:t>Find the area under the standard normal curve (Using the applet)</a:t>
            </a:r>
          </a:p>
          <a:p>
            <a:pPr marL="0" indent="0">
              <a:spcBef>
                <a:spcPct val="20000"/>
              </a:spcBef>
              <a:buClr>
                <a:srgbClr val="1C5696"/>
              </a:buClr>
              <a:buSzPct val="80000"/>
              <a:defRPr/>
            </a:pPr>
            <a:endParaRPr lang="en-US" sz="2400" dirty="0" smtClean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>
                <a:spLocks noChangeArrowheads="1"/>
              </p:cNvSpPr>
              <p:nvPr/>
            </p:nvSpPr>
            <p:spPr bwMode="auto">
              <a:xfrm>
                <a:off x="1915622" y="3048000"/>
                <a:ext cx="2977930" cy="6127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eaLnBrk="1" hangingPunct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solidFill>
                            <a:srgbClr val="0070C0"/>
                          </a:solidFill>
                          <a:latin typeface="Cambria Math"/>
                        </a:rPr>
                        <m:t>𝑍</m:t>
                      </m:r>
                      <m:r>
                        <a:rPr lang="en-US" i="1" dirty="0" smtClean="0">
                          <a:solidFill>
                            <a:srgbClr val="0070C0"/>
                          </a:solidFill>
                          <a:latin typeface="Cambria Math"/>
                        </a:rPr>
                        <m:t> = </m:t>
                      </m:r>
                      <m:f>
                        <m:fPr>
                          <m:ctrlPr>
                            <a:rPr lang="en-US" i="1" dirty="0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dirty="0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260−266</m:t>
                          </m:r>
                        </m:num>
                        <m:den>
                          <m:r>
                            <a:rPr lang="en-US" b="0" i="1" dirty="0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16</m:t>
                          </m:r>
                        </m:den>
                      </m:f>
                      <m:r>
                        <a:rPr lang="en-US" i="1" dirty="0">
                          <a:solidFill>
                            <a:srgbClr val="0070C0"/>
                          </a:solidFill>
                          <a:latin typeface="Cambria Math"/>
                        </a:rPr>
                        <m:t> = </m:t>
                      </m:r>
                      <m:r>
                        <a:rPr lang="en-US" i="1" dirty="0" smtClean="0">
                          <a:solidFill>
                            <a:srgbClr val="0070C0"/>
                          </a:solidFill>
                          <a:latin typeface="Cambria Math"/>
                        </a:rPr>
                        <m:t>−0.375</m:t>
                      </m:r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915622" y="3048000"/>
                <a:ext cx="2977930" cy="6127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2528455" y="3994666"/>
            <a:ext cx="88998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dirty="0" smtClean="0">
                <a:solidFill>
                  <a:srgbClr val="0070C0"/>
                </a:solidFill>
              </a:rPr>
              <a:t>0.3538</a:t>
            </a:r>
            <a:endParaRPr lang="en-US" dirty="0">
              <a:solidFill>
                <a:srgbClr val="0070C0"/>
              </a:solidFill>
            </a:endParaRPr>
          </a:p>
        </p:txBody>
      </p:sp>
      <p:pic>
        <p:nvPicPr>
          <p:cNvPr id="5120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4038600"/>
            <a:ext cx="4512729" cy="24219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60647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FFFF00"/>
                </a:solidFill>
              </a:rPr>
              <a:t>Outline of the Presentation</a:t>
            </a:r>
          </a:p>
        </p:txBody>
      </p:sp>
      <p:sp>
        <p:nvSpPr>
          <p:cNvPr id="4099" name="Rectangle 3"/>
          <p:cNvSpPr txBox="1">
            <a:spLocks noChangeArrowheads="1"/>
          </p:cNvSpPr>
          <p:nvPr/>
        </p:nvSpPr>
        <p:spPr bwMode="auto">
          <a:xfrm>
            <a:off x="838200" y="1600200"/>
            <a:ext cx="78486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Times"/>
              <a:buChar char="•"/>
            </a:pPr>
            <a:r>
              <a:rPr lang="en-US" sz="2000" dirty="0" smtClean="0"/>
              <a:t>Review </a:t>
            </a:r>
            <a:r>
              <a:rPr lang="en-US" sz="2000" dirty="0"/>
              <a:t>Finding area </a:t>
            </a:r>
            <a:r>
              <a:rPr lang="en-US" sz="2000" dirty="0" smtClean="0"/>
              <a:t>or probability within </a:t>
            </a:r>
            <a:r>
              <a:rPr lang="en-US" sz="2000" dirty="0"/>
              <a:t>Normal </a:t>
            </a:r>
            <a:r>
              <a:rPr lang="en-US" sz="2000" dirty="0" smtClean="0"/>
              <a:t>Distributions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Times"/>
              <a:buChar char="•"/>
            </a:pPr>
            <a:r>
              <a:rPr lang="en-US" sz="2000" dirty="0" smtClean="0"/>
              <a:t>Review Mean, Standard Deviation, and Shape of a </a:t>
            </a:r>
            <a:r>
              <a:rPr lang="en-US" sz="2000" dirty="0" smtClean="0"/>
              <a:t>Distribution of Sample Means, </a:t>
            </a:r>
            <a:r>
              <a:rPr lang="en-US" sz="2000" dirty="0" smtClean="0"/>
              <a:t>when </a:t>
            </a:r>
            <a:r>
              <a:rPr lang="en-US" sz="2000" dirty="0"/>
              <a:t>the </a:t>
            </a:r>
            <a:r>
              <a:rPr lang="en-US" sz="2000" dirty="0" smtClean="0"/>
              <a:t>parent population </a:t>
            </a:r>
            <a:r>
              <a:rPr lang="en-US" sz="2000" dirty="0"/>
              <a:t>is normally </a:t>
            </a:r>
            <a:r>
              <a:rPr lang="en-US" sz="2000" dirty="0" smtClean="0"/>
              <a:t>distributed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Times"/>
              <a:buChar char="•"/>
            </a:pPr>
            <a:r>
              <a:rPr lang="en-US" sz="2000" dirty="0" smtClean="0"/>
              <a:t>Finding </a:t>
            </a:r>
            <a:r>
              <a:rPr lang="en-US" sz="2000" dirty="0"/>
              <a:t>area or probability within a </a:t>
            </a:r>
            <a:r>
              <a:rPr lang="en-US" sz="2000" dirty="0" smtClean="0"/>
              <a:t>Distribution of Sample means when </a:t>
            </a:r>
            <a:r>
              <a:rPr lang="en-US" sz="2000" dirty="0"/>
              <a:t>population data is normally </a:t>
            </a:r>
            <a:r>
              <a:rPr lang="en-US" sz="2000" dirty="0" smtClean="0"/>
              <a:t>distributed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Times"/>
              <a:buChar char="•"/>
            </a:pPr>
            <a:r>
              <a:rPr lang="en-US" sz="2000" dirty="0"/>
              <a:t>Review Mean, Standard Deviation, and Shape of a Distribution of Sample Means, when the parent population is </a:t>
            </a:r>
            <a:r>
              <a:rPr lang="en-US" sz="2000" b="1" dirty="0" smtClean="0"/>
              <a:t>NOT</a:t>
            </a:r>
            <a:r>
              <a:rPr lang="en-US" sz="2000" dirty="0" smtClean="0"/>
              <a:t> normally </a:t>
            </a:r>
            <a:r>
              <a:rPr lang="en-US" sz="2000" dirty="0"/>
              <a:t>distributed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Times"/>
              <a:buChar char="•"/>
            </a:pPr>
            <a:r>
              <a:rPr lang="en-US" sz="2000" dirty="0"/>
              <a:t>Finding area or probability within a Distribution of Sample means when population data is </a:t>
            </a:r>
            <a:r>
              <a:rPr lang="en-US" sz="2000" b="1" dirty="0" smtClean="0"/>
              <a:t>NOT</a:t>
            </a:r>
            <a:r>
              <a:rPr lang="en-US" sz="2000" dirty="0" smtClean="0"/>
              <a:t> normally </a:t>
            </a:r>
            <a:r>
              <a:rPr lang="en-US" sz="2000" dirty="0"/>
              <a:t>distributed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Times"/>
              <a:buChar char="•"/>
            </a:pPr>
            <a:endParaRPr lang="en-US" sz="2000" dirty="0"/>
          </a:p>
        </p:txBody>
      </p:sp>
      <p:sp>
        <p:nvSpPr>
          <p:cNvPr id="4100" name="Rectangle 3"/>
          <p:cNvSpPr>
            <a:spLocks noChangeArrowheads="1"/>
          </p:cNvSpPr>
          <p:nvPr/>
        </p:nvSpPr>
        <p:spPr bwMode="auto">
          <a:xfrm>
            <a:off x="842818" y="1981200"/>
            <a:ext cx="7467600" cy="990600"/>
          </a:xfrm>
          <a:prstGeom prst="rect">
            <a:avLst/>
          </a:prstGeom>
          <a:noFill/>
          <a:ln w="38100" algn="ctr">
            <a:solidFill>
              <a:srgbClr val="FF0000">
                <a:alpha val="74901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0" hangingPunct="0"/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1087610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dirty="0" smtClean="0">
                <a:solidFill>
                  <a:srgbClr val="FFFF00"/>
                </a:solidFill>
              </a:rPr>
              <a:t>Distribution of Sample Means when Parent Population is </a:t>
            </a:r>
            <a:r>
              <a:rPr lang="en-US" b="1" dirty="0" smtClean="0">
                <a:solidFill>
                  <a:srgbClr val="FFFF00"/>
                </a:solidFill>
              </a:rPr>
              <a:t>Normally</a:t>
            </a:r>
            <a:r>
              <a:rPr lang="en-US" dirty="0" smtClean="0">
                <a:solidFill>
                  <a:srgbClr val="FFFF00"/>
                </a:solidFill>
              </a:rPr>
              <a:t> Distributed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267" name="Rectangle 3"/>
              <p:cNvSpPr txBox="1">
                <a:spLocks noChangeArrowheads="1"/>
              </p:cNvSpPr>
              <p:nvPr/>
            </p:nvSpPr>
            <p:spPr bwMode="auto">
              <a:xfrm>
                <a:off x="838200" y="1295400"/>
                <a:ext cx="7467600" cy="40386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  <a:buFont typeface="Arial" pitchFamily="34" charset="0"/>
                  <a:buChar char="•"/>
                </a:pPr>
                <a:r>
                  <a:rPr lang="en-US" sz="2000" dirty="0" smtClean="0"/>
                  <a:t>The length of human pregnancies from conception to birth is normally distributed with mean 266 Days and a standard deviation of 16 days.</a:t>
                </a:r>
              </a:p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</a:pPr>
                <a:r>
                  <a:rPr lang="en-US" sz="2000" dirty="0"/>
                  <a:t>	Suppose a random sample of 30 pregnancies was measured.  What is the mean, standard deviation and shape of the </a:t>
                </a:r>
                <a:r>
                  <a:rPr lang="en-US" sz="2000" dirty="0" smtClean="0"/>
                  <a:t>distribution of sample </a:t>
                </a:r>
                <a:r>
                  <a:rPr lang="en-US" sz="2000" dirty="0"/>
                  <a:t>mean pregnancies based on a sample of 30?</a:t>
                </a:r>
              </a:p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</a:pPr>
                <a:r>
                  <a:rPr lang="en-US" sz="2000" dirty="0">
                    <a:solidFill>
                      <a:srgbClr val="79878B"/>
                    </a:solidFill>
                  </a:rPr>
                  <a:t>	</a:t>
                </a:r>
                <a:r>
                  <a:rPr lang="en-US" sz="2000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000" i="1" smtClean="0">
                            <a:latin typeface="Cambria Math"/>
                            <a:ea typeface="Cambria Math"/>
                          </a:rPr>
                          <m:t>𝜇</m:t>
                        </m:r>
                      </m:e>
                      <m:sub>
                        <m:acc>
                          <m:accPr>
                            <m:chr m:val="̅"/>
                            <m:ctrlPr>
                              <a:rPr lang="en-US" sz="2000" i="1" smtClean="0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sz="2000" b="0" i="1" smtClean="0">
                                <a:latin typeface="Cambria Math"/>
                              </a:rPr>
                              <m:t>𝑥</m:t>
                            </m:r>
                          </m:e>
                        </m:acc>
                      </m:sub>
                    </m:sSub>
                  </m:oMath>
                </a14:m>
                <a:r>
                  <a:rPr lang="en-US" sz="2000" dirty="0" smtClean="0"/>
                  <a:t>= </a:t>
                </a:r>
                <a:r>
                  <a:rPr lang="el-GR" sz="2000" dirty="0"/>
                  <a:t>μ</a:t>
                </a:r>
                <a:r>
                  <a:rPr lang="en-US" sz="2000" dirty="0"/>
                  <a:t> = </a:t>
                </a:r>
                <a:r>
                  <a:rPr lang="en-US" sz="2000" dirty="0">
                    <a:cs typeface="Times New Roman" pitchFamily="18" charset="0"/>
                  </a:rPr>
                  <a:t>266 Days</a:t>
                </a:r>
              </a:p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</a:pPr>
                <a:r>
                  <a:rPr lang="en-US" sz="2000" dirty="0">
                    <a:cs typeface="Times New Roman" pitchFamily="18" charset="0"/>
                  </a:rPr>
                  <a:t>	</a:t>
                </a:r>
                <a:r>
                  <a:rPr lang="en-US" sz="2000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000" i="1" smtClean="0">
                            <a:latin typeface="Cambria Math"/>
                            <a:ea typeface="Cambria Math"/>
                          </a:rPr>
                          <m:t>𝜎</m:t>
                        </m:r>
                      </m:e>
                      <m:sub>
                        <m:acc>
                          <m:accPr>
                            <m:chr m:val="̅"/>
                            <m:ctrlPr>
                              <a:rPr lang="en-US" sz="2000" i="1" smtClean="0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sz="2000" b="0" i="1" smtClean="0">
                                <a:latin typeface="Cambria Math"/>
                              </a:rPr>
                              <m:t>𝑥</m:t>
                            </m:r>
                          </m:e>
                        </m:acc>
                      </m:sub>
                    </m:sSub>
                  </m:oMath>
                </a14:m>
                <a:r>
                  <a:rPr lang="en-US" sz="200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l-GR" sz="2000" b="1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l-GR" sz="2000" b="1" i="1" dirty="0" smtClean="0">
                            <a:latin typeface="Cambria Math"/>
                            <a:ea typeface="Cambria Math"/>
                          </a:rPr>
                          <m:t>𝝈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l-GR" sz="2000" b="1" i="1" dirty="0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2000" b="1" i="1" dirty="0" smtClean="0">
                                <a:latin typeface="Cambria Math"/>
                              </a:rPr>
                              <m:t>𝒏</m:t>
                            </m:r>
                          </m:e>
                        </m:rad>
                      </m:den>
                    </m:f>
                    <m:r>
                      <a:rPr lang="en-US" sz="2000" b="1" i="1" dirty="0">
                        <a:latin typeface="Cambria Math"/>
                      </a:rPr>
                      <m:t> </m:t>
                    </m:r>
                  </m:oMath>
                </a14:m>
                <a:r>
                  <a:rPr lang="en-US" sz="2000" dirty="0" smtClean="0"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l-GR" sz="2000" b="1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000" b="1" i="1" dirty="0" smtClean="0">
                            <a:latin typeface="Cambria Math"/>
                          </a:rPr>
                          <m:t>𝟏𝟔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l-GR" sz="2000" b="1" i="1" dirty="0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2000" b="1" i="1" dirty="0" smtClean="0">
                                <a:latin typeface="Cambria Math"/>
                              </a:rPr>
                              <m:t>𝟑𝟎</m:t>
                            </m:r>
                          </m:e>
                        </m:rad>
                      </m:den>
                    </m:f>
                    <m:r>
                      <a:rPr lang="en-US" sz="2000" b="1" i="1" dirty="0" smtClean="0">
                        <a:latin typeface="Cambria Math"/>
                      </a:rPr>
                      <m:t> </m:t>
                    </m:r>
                  </m:oMath>
                </a14:m>
                <a:r>
                  <a:rPr lang="en-US" sz="2000" dirty="0" smtClean="0">
                    <a:cs typeface="Times New Roman" pitchFamily="18" charset="0"/>
                  </a:rPr>
                  <a:t>= </a:t>
                </a:r>
                <a:r>
                  <a:rPr lang="en-US" sz="2000" dirty="0">
                    <a:cs typeface="Times New Roman" pitchFamily="18" charset="0"/>
                  </a:rPr>
                  <a:t>2.92 </a:t>
                </a:r>
              </a:p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</a:pPr>
                <a:r>
                  <a:rPr lang="en-US" sz="2000" dirty="0">
                    <a:cs typeface="Times New Roman" pitchFamily="18" charset="0"/>
                  </a:rPr>
                  <a:t>	Shape – Normal or Bell Shaped</a:t>
                </a:r>
                <a:endParaRPr lang="el-GR" sz="2000" dirty="0"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11267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38200" y="1295400"/>
                <a:ext cx="7467600" cy="4038600"/>
              </a:xfrm>
              <a:prstGeom prst="rect">
                <a:avLst/>
              </a:prstGeom>
              <a:blipFill rotWithShape="1">
                <a:blip r:embed="rId3"/>
                <a:stretch>
                  <a:fillRect l="-327" t="-604" r="-2286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27291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FFFF00"/>
                </a:solidFill>
              </a:rPr>
              <a:t>Outline of the Presentation</a:t>
            </a:r>
          </a:p>
        </p:txBody>
      </p:sp>
      <p:sp>
        <p:nvSpPr>
          <p:cNvPr id="4099" name="Rectangle 3"/>
          <p:cNvSpPr txBox="1">
            <a:spLocks noChangeArrowheads="1"/>
          </p:cNvSpPr>
          <p:nvPr/>
        </p:nvSpPr>
        <p:spPr bwMode="auto">
          <a:xfrm>
            <a:off x="838200" y="1600200"/>
            <a:ext cx="78486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Times"/>
              <a:buChar char="•"/>
            </a:pPr>
            <a:r>
              <a:rPr lang="en-US" sz="2000" dirty="0" smtClean="0"/>
              <a:t>Review </a:t>
            </a:r>
            <a:r>
              <a:rPr lang="en-US" sz="2000" dirty="0"/>
              <a:t>Finding area </a:t>
            </a:r>
            <a:r>
              <a:rPr lang="en-US" sz="2000" dirty="0" smtClean="0"/>
              <a:t>or probability within </a:t>
            </a:r>
            <a:r>
              <a:rPr lang="en-US" sz="2000" dirty="0"/>
              <a:t>Normal </a:t>
            </a:r>
            <a:r>
              <a:rPr lang="en-US" sz="2000" dirty="0" smtClean="0"/>
              <a:t>Distributions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Times"/>
              <a:buChar char="•"/>
            </a:pPr>
            <a:r>
              <a:rPr lang="en-US" sz="2000" dirty="0" smtClean="0"/>
              <a:t>Review Mean, Standard Deviation, and Shape of a </a:t>
            </a:r>
            <a:r>
              <a:rPr lang="en-US" sz="2000" dirty="0" smtClean="0"/>
              <a:t>Distribution of Sample Means, </a:t>
            </a:r>
            <a:r>
              <a:rPr lang="en-US" sz="2000" dirty="0" smtClean="0"/>
              <a:t>when </a:t>
            </a:r>
            <a:r>
              <a:rPr lang="en-US" sz="2000" dirty="0"/>
              <a:t>the </a:t>
            </a:r>
            <a:r>
              <a:rPr lang="en-US" sz="2000" dirty="0" smtClean="0"/>
              <a:t>parent population </a:t>
            </a:r>
            <a:r>
              <a:rPr lang="en-US" sz="2000" dirty="0"/>
              <a:t>is normally </a:t>
            </a:r>
            <a:r>
              <a:rPr lang="en-US" sz="2000" dirty="0" smtClean="0"/>
              <a:t>distributed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Times"/>
              <a:buChar char="•"/>
            </a:pPr>
            <a:r>
              <a:rPr lang="en-US" sz="2000" dirty="0" smtClean="0"/>
              <a:t>Finding </a:t>
            </a:r>
            <a:r>
              <a:rPr lang="en-US" sz="2000" dirty="0"/>
              <a:t>area or probability within a </a:t>
            </a:r>
            <a:r>
              <a:rPr lang="en-US" sz="2000" dirty="0" smtClean="0"/>
              <a:t>Distribution of Sample means when </a:t>
            </a:r>
            <a:r>
              <a:rPr lang="en-US" sz="2000" dirty="0"/>
              <a:t>population data is normally </a:t>
            </a:r>
            <a:r>
              <a:rPr lang="en-US" sz="2000" dirty="0" smtClean="0"/>
              <a:t>distributed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Times"/>
              <a:buChar char="•"/>
            </a:pPr>
            <a:r>
              <a:rPr lang="en-US" sz="2000" dirty="0"/>
              <a:t>Review Mean, Standard Deviation, and Shape of a Distribution of Sample Means, when the parent population is </a:t>
            </a:r>
            <a:r>
              <a:rPr lang="en-US" sz="2000" b="1" dirty="0" smtClean="0"/>
              <a:t>NOT</a:t>
            </a:r>
            <a:r>
              <a:rPr lang="en-US" sz="2000" dirty="0" smtClean="0"/>
              <a:t> normally </a:t>
            </a:r>
            <a:r>
              <a:rPr lang="en-US" sz="2000" dirty="0"/>
              <a:t>distributed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Times"/>
              <a:buChar char="•"/>
            </a:pPr>
            <a:r>
              <a:rPr lang="en-US" sz="2000" dirty="0"/>
              <a:t>Finding area or probability within a Distribution of Sample means when population data is </a:t>
            </a:r>
            <a:r>
              <a:rPr lang="en-US" sz="2000" b="1" dirty="0" smtClean="0"/>
              <a:t>NOT</a:t>
            </a:r>
            <a:r>
              <a:rPr lang="en-US" sz="2000" dirty="0" smtClean="0"/>
              <a:t> normally </a:t>
            </a:r>
            <a:r>
              <a:rPr lang="en-US" sz="2000" dirty="0"/>
              <a:t>distributed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Times"/>
              <a:buChar char="•"/>
            </a:pPr>
            <a:endParaRPr lang="en-US" sz="2000" dirty="0"/>
          </a:p>
        </p:txBody>
      </p:sp>
      <p:sp>
        <p:nvSpPr>
          <p:cNvPr id="4100" name="Rectangle 3"/>
          <p:cNvSpPr>
            <a:spLocks noChangeArrowheads="1"/>
          </p:cNvSpPr>
          <p:nvPr/>
        </p:nvSpPr>
        <p:spPr bwMode="auto">
          <a:xfrm>
            <a:off x="842818" y="2971800"/>
            <a:ext cx="7767782" cy="685800"/>
          </a:xfrm>
          <a:prstGeom prst="rect">
            <a:avLst/>
          </a:prstGeom>
          <a:noFill/>
          <a:ln w="38100" algn="ctr">
            <a:solidFill>
              <a:srgbClr val="FF0000">
                <a:alpha val="74901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0" hangingPunct="0"/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1666052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 idx="4294967295"/>
          </p:nvPr>
        </p:nvSpPr>
        <p:spPr>
          <a:xfrm>
            <a:off x="1828800" y="228600"/>
            <a:ext cx="6781800" cy="685800"/>
          </a:xfrm>
        </p:spPr>
        <p:txBody>
          <a:bodyPr/>
          <a:lstStyle/>
          <a:p>
            <a:pPr eaLnBrk="1" hangingPunct="1"/>
            <a:r>
              <a:rPr lang="en-US" dirty="0">
                <a:solidFill>
                  <a:srgbClr val="FFFF00"/>
                </a:solidFill>
              </a:rPr>
              <a:t>Steps to Finding Area or Probability for a Distribution of Sample Mean</a:t>
            </a:r>
            <a:endParaRPr lang="en-US" dirty="0" smtClean="0">
              <a:solidFill>
                <a:srgbClr val="FFFF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315" name="Rectangle 3"/>
              <p:cNvSpPr txBox="1">
                <a:spLocks noChangeArrowheads="1"/>
              </p:cNvSpPr>
              <p:nvPr/>
            </p:nvSpPr>
            <p:spPr bwMode="auto">
              <a:xfrm>
                <a:off x="228600" y="1295400"/>
                <a:ext cx="8686800" cy="45720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  <a:buFont typeface="Arial" pitchFamily="34" charset="0"/>
                  <a:buChar char="•"/>
                </a:pPr>
                <a:r>
                  <a:rPr lang="en-US" sz="1600" dirty="0" smtClean="0"/>
                  <a:t>The length of human pregnancies from conception to birth is </a:t>
                </a:r>
                <a:r>
                  <a:rPr lang="en-US" sz="1600" b="1" dirty="0"/>
                  <a:t>normally distributed</a:t>
                </a:r>
                <a:r>
                  <a:rPr lang="en-US" sz="1600" dirty="0"/>
                  <a:t> with mean 266 Days and a standard deviation of 16 days.</a:t>
                </a:r>
              </a:p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</a:pPr>
                <a:r>
                  <a:rPr lang="en-US" sz="1600" dirty="0"/>
                  <a:t>	What is the probability that a random sample of 30 pregnancies </a:t>
                </a:r>
                <a:r>
                  <a:rPr lang="en-US" sz="1600" dirty="0" smtClean="0"/>
                  <a:t>have </a:t>
                </a:r>
                <a:r>
                  <a:rPr lang="en-US" sz="1600" dirty="0"/>
                  <a:t>a </a:t>
                </a:r>
                <a:r>
                  <a:rPr lang="en-US" sz="1600" b="1" dirty="0"/>
                  <a:t>mean pregnancy period</a:t>
                </a:r>
                <a:r>
                  <a:rPr lang="en-US" sz="1600" dirty="0"/>
                  <a:t> less than 260 day?</a:t>
                </a:r>
              </a:p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  <a:buFont typeface="Times"/>
                  <a:buAutoNum type="arabicPeriod"/>
                </a:pPr>
                <a:endParaRPr lang="en-US" sz="1600" dirty="0"/>
              </a:p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  <a:buFont typeface="Times"/>
                  <a:buAutoNum type="arabicPeriod"/>
                </a:pPr>
                <a:r>
                  <a:rPr lang="en-US" sz="1600" dirty="0"/>
                  <a:t>Convert (standardize) the values of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1600" b="1" i="1" dirty="0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1600" b="1" i="1" dirty="0" smtClean="0">
                            <a:latin typeface="Cambria Math"/>
                          </a:rPr>
                          <m:t>𝒙</m:t>
                        </m:r>
                      </m:e>
                    </m:acc>
                  </m:oMath>
                </a14:m>
                <a:r>
                  <a:rPr lang="en-US" sz="1600" dirty="0"/>
                  <a:t> using the standard normal variable Z (Find the </a:t>
                </a:r>
                <a:r>
                  <a:rPr lang="en-US" sz="1600" dirty="0" smtClean="0"/>
                  <a:t>Z-Score)</a:t>
                </a:r>
              </a:p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  <a:buFont typeface="Times"/>
                  <a:buAutoNum type="arabicPeriod"/>
                </a:pPr>
                <a:endParaRPr lang="en-US" sz="1600" dirty="0"/>
              </a:p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  <a:buFont typeface="Times"/>
                  <a:buAutoNum type="arabicPeriod"/>
                </a:pPr>
                <a:endParaRPr lang="en-US" sz="1600" dirty="0" smtClean="0"/>
              </a:p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  <a:buFont typeface="Times"/>
                  <a:buAutoNum type="arabicPeriod"/>
                </a:pPr>
                <a:endParaRPr lang="en-US" sz="1600" dirty="0" smtClean="0"/>
              </a:p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  <a:buFont typeface="Times"/>
                  <a:buAutoNum type="arabicPeriod"/>
                </a:pPr>
                <a:r>
                  <a:rPr lang="en-US" sz="1600" dirty="0" smtClean="0"/>
                  <a:t>Find </a:t>
                </a:r>
                <a:r>
                  <a:rPr lang="en-US" sz="1600" dirty="0"/>
                  <a:t>the area under the standard normal curve</a:t>
                </a:r>
              </a:p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</a:pPr>
                <a:endParaRPr lang="en-US" sz="2000" dirty="0">
                  <a:solidFill>
                    <a:srgbClr val="79878B"/>
                  </a:solidFill>
                </a:endParaRPr>
              </a:p>
            </p:txBody>
          </p:sp>
        </mc:Choice>
        <mc:Fallback xmlns="">
          <p:sp>
            <p:nvSpPr>
              <p:cNvPr id="13315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28600" y="1295400"/>
                <a:ext cx="8686800" cy="4572000"/>
              </a:xfrm>
              <a:prstGeom prst="rect">
                <a:avLst/>
              </a:prstGeom>
              <a:blipFill rotWithShape="1">
                <a:blip r:embed="rId3"/>
                <a:stretch>
                  <a:fillRect l="-70" t="-400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317" name="TextBox 5"/>
              <p:cNvSpPr txBox="1">
                <a:spLocks noChangeArrowheads="1"/>
              </p:cNvSpPr>
              <p:nvPr/>
            </p:nvSpPr>
            <p:spPr bwMode="auto">
              <a:xfrm>
                <a:off x="1372177" y="3048000"/>
                <a:ext cx="3035639" cy="91210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eaLnBrk="1" hangingPunct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solidFill>
                            <a:srgbClr val="0070C0"/>
                          </a:solidFill>
                          <a:latin typeface="Cambria Math"/>
                        </a:rPr>
                        <m:t>𝑍</m:t>
                      </m:r>
                      <m:r>
                        <a:rPr lang="en-US" i="1" dirty="0" smtClean="0">
                          <a:solidFill>
                            <a:srgbClr val="0070C0"/>
                          </a:solidFill>
                          <a:latin typeface="Cambria Math"/>
                        </a:rPr>
                        <m:t> = </m:t>
                      </m:r>
                      <m:f>
                        <m:fPr>
                          <m:ctrlPr>
                            <a:rPr lang="en-US" b="1" i="1" dirty="0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1" i="1" dirty="0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𝟐𝟔𝟎</m:t>
                          </m:r>
                          <m:r>
                            <a:rPr lang="en-US" b="1" i="1" dirty="0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b="1" i="1" dirty="0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𝟐𝟔𝟔</m:t>
                          </m:r>
                        </m:num>
                        <m:den>
                          <m:f>
                            <m:fPr>
                              <m:ctrlPr>
                                <a:rPr lang="en-US" b="1" i="1" dirty="0" smtClean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b="1" i="1" dirty="0" smtClean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  <m:t>𝟏𝟔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n-US" b="1" i="1" dirty="0" smtClean="0">
                                      <a:solidFill>
                                        <a:srgbClr val="0070C0"/>
                                      </a:solidFill>
                                      <a:latin typeface="Cambria Math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b="1" i="1" dirty="0" smtClean="0">
                                      <a:solidFill>
                                        <a:srgbClr val="0070C0"/>
                                      </a:solidFill>
                                      <a:latin typeface="Cambria Math"/>
                                    </a:rPr>
                                    <m:t>𝟑𝟎</m:t>
                                  </m:r>
                                </m:e>
                              </m:rad>
                            </m:den>
                          </m:f>
                        </m:den>
                      </m:f>
                      <m:r>
                        <a:rPr lang="en-US" b="1" i="1" dirty="0">
                          <a:solidFill>
                            <a:srgbClr val="0070C0"/>
                          </a:solidFill>
                          <a:latin typeface="Cambria Math"/>
                        </a:rPr>
                        <m:t> </m:t>
                      </m:r>
                      <m:r>
                        <a:rPr lang="en-US" i="1" dirty="0">
                          <a:solidFill>
                            <a:srgbClr val="0070C0"/>
                          </a:solidFill>
                          <a:latin typeface="Cambria Math"/>
                        </a:rPr>
                        <m:t>= </m:t>
                      </m:r>
                      <m:r>
                        <a:rPr lang="en-US" i="1" dirty="0" smtClean="0">
                          <a:solidFill>
                            <a:srgbClr val="0070C0"/>
                          </a:solidFill>
                          <a:latin typeface="Cambria Math"/>
                        </a:rPr>
                        <m:t>−</m:t>
                      </m:r>
                      <m:r>
                        <a:rPr lang="en-US" b="0" i="1" dirty="0" smtClean="0">
                          <a:solidFill>
                            <a:srgbClr val="0070C0"/>
                          </a:solidFill>
                          <a:latin typeface="Cambria Math"/>
                        </a:rPr>
                        <m:t>2.050</m:t>
                      </m:r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3317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372177" y="3048000"/>
                <a:ext cx="3035639" cy="912109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6"/>
          <p:cNvSpPr txBox="1">
            <a:spLocks noChangeArrowheads="1"/>
          </p:cNvSpPr>
          <p:nvPr/>
        </p:nvSpPr>
        <p:spPr bwMode="auto">
          <a:xfrm>
            <a:off x="2057400" y="4495800"/>
            <a:ext cx="889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dirty="0">
                <a:solidFill>
                  <a:srgbClr val="0070C0"/>
                </a:solidFill>
              </a:rPr>
              <a:t>0.0202</a:t>
            </a:r>
          </a:p>
        </p:txBody>
      </p:sp>
      <p:pic>
        <p:nvPicPr>
          <p:cNvPr id="522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1" y="4483908"/>
            <a:ext cx="3784600" cy="1976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55888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dirty="0">
                <a:solidFill>
                  <a:srgbClr val="FFFF00"/>
                </a:solidFill>
              </a:rPr>
              <a:t>Distribution of Sample Means when Parent Population is </a:t>
            </a:r>
            <a:r>
              <a:rPr lang="en-US" b="1" dirty="0">
                <a:solidFill>
                  <a:srgbClr val="FFFF00"/>
                </a:solidFill>
              </a:rPr>
              <a:t>Normally</a:t>
            </a:r>
            <a:r>
              <a:rPr lang="en-US" dirty="0">
                <a:solidFill>
                  <a:srgbClr val="FFFF00"/>
                </a:solidFill>
              </a:rPr>
              <a:t> Distributed</a:t>
            </a:r>
            <a:endParaRPr lang="en-US" dirty="0" smtClean="0">
              <a:solidFill>
                <a:srgbClr val="FFFF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267" name="Rectangle 3"/>
              <p:cNvSpPr txBox="1">
                <a:spLocks noChangeArrowheads="1"/>
              </p:cNvSpPr>
              <p:nvPr/>
            </p:nvSpPr>
            <p:spPr bwMode="auto">
              <a:xfrm>
                <a:off x="838200" y="1295400"/>
                <a:ext cx="7467600" cy="40386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  <a:buFont typeface="Arial" pitchFamily="34" charset="0"/>
                  <a:buChar char="•"/>
                </a:pPr>
                <a:r>
                  <a:rPr lang="en-US" sz="2000" dirty="0" smtClean="0"/>
                  <a:t>The heart rate (beats per minute) for a typical college student is normally distributed with mean of 80 and a standard deviation of 16.5 days.</a:t>
                </a:r>
              </a:p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</a:pPr>
                <a:r>
                  <a:rPr lang="en-US" sz="2000" dirty="0"/>
                  <a:t>	Suppose a random sample of </a:t>
                </a:r>
                <a:r>
                  <a:rPr lang="en-US" sz="2000" dirty="0" smtClean="0"/>
                  <a:t>10 students was </a:t>
                </a:r>
                <a:r>
                  <a:rPr lang="en-US" sz="2000" dirty="0"/>
                  <a:t>measured.  What is the mean, standard deviation and shape of the </a:t>
                </a:r>
                <a:r>
                  <a:rPr lang="en-US" sz="2000" dirty="0" smtClean="0"/>
                  <a:t>distribution of sample </a:t>
                </a:r>
                <a:r>
                  <a:rPr lang="en-US" sz="2000" dirty="0"/>
                  <a:t>mean </a:t>
                </a:r>
                <a:r>
                  <a:rPr lang="en-US" sz="2000" dirty="0" smtClean="0"/>
                  <a:t>heart </a:t>
                </a:r>
                <a:r>
                  <a:rPr lang="en-US" sz="2000" dirty="0" smtClean="0"/>
                  <a:t>rates </a:t>
                </a:r>
                <a:r>
                  <a:rPr lang="en-US" sz="2000" dirty="0" smtClean="0"/>
                  <a:t>(beats per minute) for a typical college student  based on a sample of 10?</a:t>
                </a:r>
                <a:endParaRPr lang="en-US" sz="2000" dirty="0"/>
              </a:p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</a:pPr>
                <a:r>
                  <a:rPr lang="en-US" sz="2000" dirty="0">
                    <a:solidFill>
                      <a:srgbClr val="79878B"/>
                    </a:solidFill>
                  </a:rPr>
                  <a:t>	</a:t>
                </a:r>
                <a:r>
                  <a:rPr lang="en-US" sz="2000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000" i="1" smtClean="0">
                            <a:latin typeface="Cambria Math"/>
                            <a:ea typeface="Cambria Math"/>
                          </a:rPr>
                          <m:t>𝜇</m:t>
                        </m:r>
                      </m:e>
                      <m:sub>
                        <m:acc>
                          <m:accPr>
                            <m:chr m:val="̅"/>
                            <m:ctrlPr>
                              <a:rPr lang="en-US" sz="2000" i="1" smtClean="0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sz="2000" b="0" i="1" smtClean="0">
                                <a:latin typeface="Cambria Math"/>
                              </a:rPr>
                              <m:t>𝑥</m:t>
                            </m:r>
                          </m:e>
                        </m:acc>
                      </m:sub>
                    </m:sSub>
                  </m:oMath>
                </a14:m>
                <a:r>
                  <a:rPr lang="en-US" sz="2000" dirty="0" smtClean="0"/>
                  <a:t>= </a:t>
                </a:r>
                <a:r>
                  <a:rPr lang="el-GR" sz="2000" dirty="0"/>
                  <a:t>μ</a:t>
                </a:r>
                <a:r>
                  <a:rPr lang="en-US" sz="2000" dirty="0"/>
                  <a:t> = </a:t>
                </a:r>
                <a:r>
                  <a:rPr lang="en-US" sz="2000" dirty="0" smtClean="0">
                    <a:cs typeface="Times New Roman" pitchFamily="18" charset="0"/>
                  </a:rPr>
                  <a:t>80 beats per minute</a:t>
                </a:r>
                <a:endParaRPr lang="en-US" sz="2000" dirty="0">
                  <a:cs typeface="Times New Roman" pitchFamily="18" charset="0"/>
                </a:endParaRPr>
              </a:p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</a:pPr>
                <a:r>
                  <a:rPr lang="en-US" sz="2000" dirty="0">
                    <a:cs typeface="Times New Roman" pitchFamily="18" charset="0"/>
                  </a:rPr>
                  <a:t>	</a:t>
                </a:r>
                <a:r>
                  <a:rPr lang="en-US" sz="2000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000" i="1" smtClean="0">
                            <a:latin typeface="Cambria Math"/>
                            <a:ea typeface="Cambria Math"/>
                          </a:rPr>
                          <m:t>𝜎</m:t>
                        </m:r>
                      </m:e>
                      <m:sub>
                        <m:acc>
                          <m:accPr>
                            <m:chr m:val="̅"/>
                            <m:ctrlPr>
                              <a:rPr lang="en-US" sz="2000" i="1" smtClean="0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sz="2000" b="0" i="1" smtClean="0">
                                <a:latin typeface="Cambria Math"/>
                              </a:rPr>
                              <m:t>𝑥</m:t>
                            </m:r>
                          </m:e>
                        </m:acc>
                      </m:sub>
                    </m:sSub>
                  </m:oMath>
                </a14:m>
                <a:r>
                  <a:rPr lang="en-US" sz="200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l-GR" sz="2000" b="1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l-GR" sz="2000" b="1" i="1" dirty="0" smtClean="0">
                            <a:latin typeface="Cambria Math"/>
                            <a:ea typeface="Cambria Math"/>
                          </a:rPr>
                          <m:t>𝝈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l-GR" sz="2000" b="1" i="1" dirty="0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2000" b="1" i="1" dirty="0" smtClean="0">
                                <a:latin typeface="Cambria Math"/>
                              </a:rPr>
                              <m:t>𝒏</m:t>
                            </m:r>
                          </m:e>
                        </m:rad>
                      </m:den>
                    </m:f>
                    <m:r>
                      <a:rPr lang="en-US" sz="2000" b="1" i="1" dirty="0">
                        <a:latin typeface="Cambria Math"/>
                      </a:rPr>
                      <m:t> </m:t>
                    </m:r>
                  </m:oMath>
                </a14:m>
                <a:r>
                  <a:rPr lang="en-US" sz="2000" dirty="0" smtClean="0"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l-GR" sz="2000" b="1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000" b="1" i="1" dirty="0" smtClean="0">
                            <a:latin typeface="Cambria Math"/>
                          </a:rPr>
                          <m:t>𝟏𝟔</m:t>
                        </m:r>
                        <m:r>
                          <a:rPr lang="en-US" sz="2000" b="1" i="1" dirty="0" smtClean="0">
                            <a:latin typeface="Cambria Math"/>
                          </a:rPr>
                          <m:t>.</m:t>
                        </m:r>
                        <m:r>
                          <a:rPr lang="en-US" sz="2000" b="1" i="1" dirty="0" smtClean="0">
                            <a:latin typeface="Cambria Math"/>
                          </a:rPr>
                          <m:t>𝟓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l-GR" sz="2000" b="1" i="1" dirty="0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2000" b="1" i="1" dirty="0" smtClean="0">
                                <a:latin typeface="Cambria Math"/>
                              </a:rPr>
                              <m:t>𝟏𝟎</m:t>
                            </m:r>
                          </m:e>
                        </m:rad>
                      </m:den>
                    </m:f>
                    <m:r>
                      <a:rPr lang="en-US" sz="2000" b="1" i="1" dirty="0" smtClean="0">
                        <a:latin typeface="Cambria Math"/>
                      </a:rPr>
                      <m:t> </m:t>
                    </m:r>
                  </m:oMath>
                </a14:m>
                <a:r>
                  <a:rPr lang="en-US" sz="2000" dirty="0" smtClean="0">
                    <a:cs typeface="Times New Roman" pitchFamily="18" charset="0"/>
                  </a:rPr>
                  <a:t>= 5.22 </a:t>
                </a:r>
                <a:endParaRPr lang="en-US" sz="2000" dirty="0">
                  <a:cs typeface="Times New Roman" pitchFamily="18" charset="0"/>
                </a:endParaRPr>
              </a:p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</a:pPr>
                <a:r>
                  <a:rPr lang="en-US" sz="2000" dirty="0">
                    <a:cs typeface="Times New Roman" pitchFamily="18" charset="0"/>
                  </a:rPr>
                  <a:t>	Shape – Normal or Bell Shaped</a:t>
                </a:r>
                <a:endParaRPr lang="el-GR" sz="2000" dirty="0"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11267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38200" y="1295400"/>
                <a:ext cx="7467600" cy="4038600"/>
              </a:xfrm>
              <a:prstGeom prst="rect">
                <a:avLst/>
              </a:prstGeom>
              <a:blipFill rotWithShape="1">
                <a:blip r:embed="rId3"/>
                <a:stretch>
                  <a:fillRect l="-327" t="-604" r="-898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51296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 idx="4294967295"/>
          </p:nvPr>
        </p:nvSpPr>
        <p:spPr>
          <a:xfrm>
            <a:off x="1828800" y="228600"/>
            <a:ext cx="6781800" cy="685800"/>
          </a:xfrm>
        </p:spPr>
        <p:txBody>
          <a:bodyPr/>
          <a:lstStyle/>
          <a:p>
            <a:pPr eaLnBrk="1" hangingPunct="1"/>
            <a:r>
              <a:rPr lang="en-US" dirty="0">
                <a:solidFill>
                  <a:srgbClr val="FFFF00"/>
                </a:solidFill>
              </a:rPr>
              <a:t>Steps to Finding Area or Probability for a Distribution of Sample Mean</a:t>
            </a:r>
            <a:endParaRPr lang="en-US" dirty="0" smtClean="0">
              <a:solidFill>
                <a:srgbClr val="FFFF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315" name="Rectangle 3"/>
              <p:cNvSpPr txBox="1">
                <a:spLocks noChangeArrowheads="1"/>
              </p:cNvSpPr>
              <p:nvPr/>
            </p:nvSpPr>
            <p:spPr bwMode="auto">
              <a:xfrm>
                <a:off x="228600" y="1295400"/>
                <a:ext cx="8686800" cy="45720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  <a:buFont typeface="Arial" pitchFamily="34" charset="0"/>
                  <a:buChar char="•"/>
                </a:pPr>
                <a:r>
                  <a:rPr lang="en-US" sz="1600" dirty="0" smtClean="0"/>
                  <a:t>The heart rate (beats per minute) for a typical college student is normally distributed with mean of 80 and a standard deviation of 16.5.</a:t>
                </a:r>
              </a:p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</a:pPr>
                <a:r>
                  <a:rPr lang="en-US" sz="1600" dirty="0"/>
                  <a:t>	What is the probability that a random sample of </a:t>
                </a:r>
                <a:r>
                  <a:rPr lang="en-US" sz="1600" dirty="0" smtClean="0"/>
                  <a:t>10 college students has </a:t>
                </a:r>
                <a:r>
                  <a:rPr lang="en-US" sz="1600" dirty="0"/>
                  <a:t>a </a:t>
                </a:r>
                <a:r>
                  <a:rPr lang="en-US" sz="1600" b="1" dirty="0"/>
                  <a:t>mean </a:t>
                </a:r>
                <a:r>
                  <a:rPr lang="en-US" sz="1600" b="1" dirty="0" smtClean="0"/>
                  <a:t>heart rate</a:t>
                </a:r>
                <a:r>
                  <a:rPr lang="en-US" sz="1600" dirty="0" smtClean="0"/>
                  <a:t> greater </a:t>
                </a:r>
                <a:r>
                  <a:rPr lang="en-US" sz="1600" dirty="0"/>
                  <a:t>than </a:t>
                </a:r>
                <a:r>
                  <a:rPr lang="en-US" sz="1600" dirty="0" smtClean="0"/>
                  <a:t>90 beats per minute?</a:t>
                </a:r>
                <a:endParaRPr lang="en-US" sz="1600" dirty="0"/>
              </a:p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  <a:buFont typeface="Times"/>
                  <a:buAutoNum type="arabicPeriod"/>
                </a:pPr>
                <a:endParaRPr lang="en-US" sz="1600" dirty="0"/>
              </a:p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  <a:buFont typeface="Times"/>
                  <a:buAutoNum type="arabicPeriod"/>
                </a:pPr>
                <a:r>
                  <a:rPr lang="en-US" sz="1600" dirty="0"/>
                  <a:t>Convert (standardize) the values of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1600" b="1" i="1" dirty="0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1600" b="1" i="1" dirty="0" smtClean="0">
                            <a:latin typeface="Cambria Math"/>
                          </a:rPr>
                          <m:t>𝒙</m:t>
                        </m:r>
                      </m:e>
                    </m:acc>
                  </m:oMath>
                </a14:m>
                <a:r>
                  <a:rPr lang="en-US" sz="1600" dirty="0"/>
                  <a:t> using the standard normal variable Z (Find the </a:t>
                </a:r>
                <a:r>
                  <a:rPr lang="en-US" sz="1600" dirty="0" smtClean="0"/>
                  <a:t>Z-Score)</a:t>
                </a:r>
              </a:p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  <a:buFont typeface="Times"/>
                  <a:buAutoNum type="arabicPeriod"/>
                </a:pPr>
                <a:endParaRPr lang="en-US" sz="1600" dirty="0"/>
              </a:p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  <a:buFont typeface="Times"/>
                  <a:buAutoNum type="arabicPeriod"/>
                </a:pPr>
                <a:endParaRPr lang="en-US" sz="1600" dirty="0" smtClean="0"/>
              </a:p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  <a:buFont typeface="Times"/>
                  <a:buAutoNum type="arabicPeriod"/>
                </a:pPr>
                <a:endParaRPr lang="en-US" sz="1600" dirty="0" smtClean="0"/>
              </a:p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  <a:buFont typeface="Times"/>
                  <a:buAutoNum type="arabicPeriod"/>
                </a:pPr>
                <a:r>
                  <a:rPr lang="en-US" sz="1600" dirty="0" smtClean="0"/>
                  <a:t>Find </a:t>
                </a:r>
                <a:r>
                  <a:rPr lang="en-US" sz="1600" dirty="0"/>
                  <a:t>the area under the standard normal curve</a:t>
                </a:r>
              </a:p>
              <a:p>
                <a:pPr>
                  <a:spcBef>
                    <a:spcPct val="20000"/>
                  </a:spcBef>
                  <a:buClr>
                    <a:srgbClr val="1C5696"/>
                  </a:buClr>
                  <a:buSzPct val="80000"/>
                </a:pPr>
                <a:endParaRPr lang="en-US" sz="2000" dirty="0">
                  <a:solidFill>
                    <a:srgbClr val="79878B"/>
                  </a:solidFill>
                </a:endParaRPr>
              </a:p>
            </p:txBody>
          </p:sp>
        </mc:Choice>
        <mc:Fallback xmlns="">
          <p:sp>
            <p:nvSpPr>
              <p:cNvPr id="13315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28600" y="1295400"/>
                <a:ext cx="8686800" cy="4572000"/>
              </a:xfrm>
              <a:prstGeom prst="rect">
                <a:avLst/>
              </a:prstGeom>
              <a:blipFill rotWithShape="1">
                <a:blip r:embed="rId3"/>
                <a:stretch>
                  <a:fillRect l="-70" t="-400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317" name="TextBox 5"/>
              <p:cNvSpPr txBox="1">
                <a:spLocks noChangeArrowheads="1"/>
              </p:cNvSpPr>
              <p:nvPr/>
            </p:nvSpPr>
            <p:spPr bwMode="auto">
              <a:xfrm>
                <a:off x="1372177" y="3048000"/>
                <a:ext cx="2497029" cy="9176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eaLnBrk="1" hangingPunct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solidFill>
                            <a:srgbClr val="0070C0"/>
                          </a:solidFill>
                          <a:latin typeface="Cambria Math"/>
                        </a:rPr>
                        <m:t>𝑍</m:t>
                      </m:r>
                      <m:r>
                        <a:rPr lang="en-US" i="1" dirty="0" smtClean="0">
                          <a:solidFill>
                            <a:srgbClr val="0070C0"/>
                          </a:solidFill>
                          <a:latin typeface="Cambria Math"/>
                        </a:rPr>
                        <m:t> = </m:t>
                      </m:r>
                      <m:f>
                        <m:fPr>
                          <m:ctrlPr>
                            <a:rPr lang="en-US" i="1" dirty="0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dirty="0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90−80</m:t>
                          </m:r>
                        </m:num>
                        <m:den>
                          <m:f>
                            <m:fPr>
                              <m:ctrlPr>
                                <a:rPr lang="en-US" b="0" i="1" dirty="0" smtClean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b="0" i="1" dirty="0" smtClean="0">
                                  <a:solidFill>
                                    <a:srgbClr val="0070C0"/>
                                  </a:solidFill>
                                  <a:latin typeface="Cambria Math"/>
                                </a:rPr>
                                <m:t>16.5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n-US" b="0" i="1" dirty="0" smtClean="0">
                                      <a:solidFill>
                                        <a:srgbClr val="0070C0"/>
                                      </a:solidFill>
                                      <a:latin typeface="Cambria Math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b="0" i="1" dirty="0" smtClean="0">
                                      <a:solidFill>
                                        <a:srgbClr val="0070C0"/>
                                      </a:solidFill>
                                      <a:latin typeface="Cambria Math"/>
                                    </a:rPr>
                                    <m:t>10</m:t>
                                  </m:r>
                                </m:e>
                              </m:rad>
                            </m:den>
                          </m:f>
                        </m:den>
                      </m:f>
                      <m:r>
                        <a:rPr lang="en-US" i="1" dirty="0">
                          <a:solidFill>
                            <a:srgbClr val="0070C0"/>
                          </a:solidFill>
                          <a:latin typeface="Cambria Math"/>
                        </a:rPr>
                        <m:t> =</m:t>
                      </m:r>
                      <m:r>
                        <a:rPr lang="en-US" b="0" i="1" dirty="0" smtClean="0">
                          <a:solidFill>
                            <a:srgbClr val="0070C0"/>
                          </a:solidFill>
                          <a:latin typeface="Cambria Math"/>
                        </a:rPr>
                        <m:t>1.917</m:t>
                      </m:r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3317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372177" y="3048000"/>
                <a:ext cx="2497029" cy="91768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6"/>
          <p:cNvSpPr txBox="1">
            <a:spLocks noChangeArrowheads="1"/>
          </p:cNvSpPr>
          <p:nvPr/>
        </p:nvSpPr>
        <p:spPr bwMode="auto">
          <a:xfrm>
            <a:off x="2057400" y="4495800"/>
            <a:ext cx="88998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dirty="0" smtClean="0">
                <a:solidFill>
                  <a:srgbClr val="0070C0"/>
                </a:solidFill>
              </a:rPr>
              <a:t>0.0276</a:t>
            </a:r>
            <a:endParaRPr lang="en-US" dirty="0">
              <a:solidFill>
                <a:srgbClr val="0070C0"/>
              </a:solidFill>
            </a:endParaRPr>
          </a:p>
        </p:txBody>
      </p:sp>
      <p:pic>
        <p:nvPicPr>
          <p:cNvPr id="5325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8398" y="4495800"/>
            <a:ext cx="4124740" cy="2143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95556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3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3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/>
      <p:bldP spid="13317" grpId="0"/>
      <p:bldP spid="12" grpId="0"/>
    </p:bldLst>
  </p:timing>
</p:sld>
</file>

<file path=ppt/theme/theme1.xml><?xml version="1.0" encoding="utf-8"?>
<a:theme xmlns:a="http://schemas.openxmlformats.org/drawingml/2006/main" name="Blank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7943</TotalTime>
  <Words>898</Words>
  <Application>Microsoft Office PowerPoint</Application>
  <PresentationFormat>On-screen Show (4:3)</PresentationFormat>
  <Paragraphs>101</Paragraphs>
  <Slides>14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Blank Presentation</vt:lpstr>
      <vt:lpstr>PowerPoint Presentation</vt:lpstr>
      <vt:lpstr>Outline of the Presentation</vt:lpstr>
      <vt:lpstr>Steps to Finding Area or Probability Under Normal Curve</vt:lpstr>
      <vt:lpstr>Outline of the Presentation</vt:lpstr>
      <vt:lpstr>Distribution of Sample Means when Parent Population is Normally Distributed</vt:lpstr>
      <vt:lpstr>Outline of the Presentation</vt:lpstr>
      <vt:lpstr>Steps to Finding Area or Probability for a Distribution of Sample Mean</vt:lpstr>
      <vt:lpstr>Distribution of Sample Means when Parent Population is Normally Distributed</vt:lpstr>
      <vt:lpstr>Steps to Finding Area or Probability for a Distribution of Sample Mean</vt:lpstr>
      <vt:lpstr>Outline of the Presentation</vt:lpstr>
      <vt:lpstr>Distribution of Sample Means when Parent Population is NOT Normally Distributed</vt:lpstr>
      <vt:lpstr>Outline of the Presentation</vt:lpstr>
      <vt:lpstr>Outline of the Presentation</vt:lpstr>
      <vt:lpstr>Steps to Finding Area or Probability for a Distribution of Sample Mean</vt:lpstr>
    </vt:vector>
  </TitlesOfParts>
  <Company>BYU-Idaho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rdcromar</dc:creator>
  <cp:lastModifiedBy>Cromar, Ryan</cp:lastModifiedBy>
  <cp:revision>300</cp:revision>
  <dcterms:created xsi:type="dcterms:W3CDTF">2008-09-08T20:31:32Z</dcterms:created>
  <dcterms:modified xsi:type="dcterms:W3CDTF">2013-04-30T16:50:54Z</dcterms:modified>
</cp:coreProperties>
</file>